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notesMasterIdLst>
    <p:notesMasterId r:id="rId27"/>
  </p:notesMasterIdLst>
  <p:sldIdLst>
    <p:sldId id="256" r:id="rId6"/>
    <p:sldId id="257" r:id="rId7"/>
    <p:sldId id="258" r:id="rId8"/>
    <p:sldId id="259" r:id="rId9"/>
    <p:sldId id="265" r:id="rId10"/>
    <p:sldId id="261" r:id="rId11"/>
    <p:sldId id="263" r:id="rId12"/>
    <p:sldId id="266" r:id="rId13"/>
    <p:sldId id="267" r:id="rId14"/>
    <p:sldId id="268" r:id="rId15"/>
    <p:sldId id="269" r:id="rId16"/>
    <p:sldId id="271" r:id="rId17"/>
    <p:sldId id="272" r:id="rId18"/>
    <p:sldId id="274" r:id="rId19"/>
    <p:sldId id="276" r:id="rId20"/>
    <p:sldId id="277" r:id="rId21"/>
    <p:sldId id="278" r:id="rId22"/>
    <p:sldId id="281" r:id="rId23"/>
    <p:sldId id="282" r:id="rId24"/>
    <p:sldId id="284"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CC153-C1CE-498A-949A-54D2DF4CB104}" v="3" dt="2020-07-30T19:36:35.728"/>
    <p1510:client id="{1FC3A8DE-B383-45F5-AF5F-B9454A0E1E13}" v="18" dt="2020-07-29T20:48:16.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119" d="100"/>
          <a:sy n="119" d="100"/>
        </p:scale>
        <p:origin x="9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phne L. Hannans" userId="93ec9130-f422-4c9f-b25b-a3b516d74649" providerId="ADAL" clId="{0AFCC153-C1CE-498A-949A-54D2DF4CB104}"/>
    <pc:docChg chg="modSld">
      <pc:chgData name="Daphne L. Hannans" userId="93ec9130-f422-4c9f-b25b-a3b516d74649" providerId="ADAL" clId="{0AFCC153-C1CE-498A-949A-54D2DF4CB104}" dt="2020-07-30T19:36:35.728" v="5"/>
      <pc:docMkLst>
        <pc:docMk/>
      </pc:docMkLst>
      <pc:sldChg chg="modSp mod">
        <pc:chgData name="Daphne L. Hannans" userId="93ec9130-f422-4c9f-b25b-a3b516d74649" providerId="ADAL" clId="{0AFCC153-C1CE-498A-949A-54D2DF4CB104}" dt="2020-07-30T19:36:35.728" v="5"/>
        <pc:sldMkLst>
          <pc:docMk/>
          <pc:sldMk cId="3322824012" sldId="277"/>
        </pc:sldMkLst>
        <pc:spChg chg="mod">
          <ac:chgData name="Daphne L. Hannans" userId="93ec9130-f422-4c9f-b25b-a3b516d74649" providerId="ADAL" clId="{0AFCC153-C1CE-498A-949A-54D2DF4CB104}" dt="2020-07-30T19:36:35.728" v="5"/>
          <ac:spMkLst>
            <pc:docMk/>
            <pc:sldMk cId="3322824012" sldId="27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C98A3-C92B-4F87-AB2C-CFBE0C62C1F3}" type="datetimeFigureOut">
              <a:rPr lang="en-US" smtClean="0"/>
              <a:t>7/30/2020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74C4F-75A8-4408-9DA3-1040458F8BA5}" type="slidenum">
              <a:rPr lang="en-US" smtClean="0"/>
              <a:t>‹#›</a:t>
            </a:fld>
            <a:endParaRPr lang="en-US"/>
          </a:p>
        </p:txBody>
      </p:sp>
    </p:spTree>
    <p:extLst>
      <p:ext uri="{BB962C8B-B14F-4D97-AF65-F5344CB8AC3E}">
        <p14:creationId xmlns:p14="http://schemas.microsoft.com/office/powerpoint/2010/main" val="270389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824"/>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30"/>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ECD2A6-3DE7-41FD-A2B6-6533BB147F4F}"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A4549-C859-4A0C-B2E7-CF70E198A69D}" type="slidenum">
              <a:rPr lang="en-US" smtClean="0"/>
              <a:pPr/>
              <a:t>‹#›</a:t>
            </a:fld>
            <a:endParaRPr lang="en-US"/>
          </a:p>
        </p:txBody>
      </p:sp>
    </p:spTree>
    <p:extLst>
      <p:ext uri="{BB962C8B-B14F-4D97-AF65-F5344CB8AC3E}">
        <p14:creationId xmlns:p14="http://schemas.microsoft.com/office/powerpoint/2010/main" val="4211731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ECD2A6-3DE7-41FD-A2B6-6533BB147F4F}"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A4549-C859-4A0C-B2E7-CF70E198A69D}" type="slidenum">
              <a:rPr lang="en-US" smtClean="0"/>
              <a:pPr/>
              <a:t>‹#›</a:t>
            </a:fld>
            <a:endParaRPr lang="en-US"/>
          </a:p>
        </p:txBody>
      </p:sp>
    </p:spTree>
    <p:extLst>
      <p:ext uri="{BB962C8B-B14F-4D97-AF65-F5344CB8AC3E}">
        <p14:creationId xmlns:p14="http://schemas.microsoft.com/office/powerpoint/2010/main" val="946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5824"/>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330">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ECD2A6-3DE7-41FD-A2B6-6533BB147F4F}"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A4549-C859-4A0C-B2E7-CF70E198A69D}" type="slidenum">
              <a:rPr lang="en-US" smtClean="0"/>
              <a:pPr/>
              <a:t>‹#›</a:t>
            </a:fld>
            <a:endParaRPr lang="en-US"/>
          </a:p>
        </p:txBody>
      </p:sp>
    </p:spTree>
    <p:extLst>
      <p:ext uri="{BB962C8B-B14F-4D97-AF65-F5344CB8AC3E}">
        <p14:creationId xmlns:p14="http://schemas.microsoft.com/office/powerpoint/2010/main" val="910233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ECD2A6-3DE7-41FD-A2B6-6533BB147F4F}"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A4549-C859-4A0C-B2E7-CF70E198A69D}" type="slidenum">
              <a:rPr lang="en-US" smtClean="0"/>
              <a:pPr/>
              <a:t>‹#›</a:t>
            </a:fld>
            <a:endParaRPr lang="en-US"/>
          </a:p>
        </p:txBody>
      </p:sp>
    </p:spTree>
    <p:extLst>
      <p:ext uri="{BB962C8B-B14F-4D97-AF65-F5344CB8AC3E}">
        <p14:creationId xmlns:p14="http://schemas.microsoft.com/office/powerpoint/2010/main" val="326486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ECD2A6-3DE7-41FD-A2B6-6533BB147F4F}" type="datetimeFigureOut">
              <a:rPr lang="en-US" smtClean="0"/>
              <a:pPr/>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A4549-C859-4A0C-B2E7-CF70E198A69D}" type="slidenum">
              <a:rPr lang="en-US" smtClean="0"/>
              <a:pPr/>
              <a:t>‹#›</a:t>
            </a:fld>
            <a:endParaRPr lang="en-US"/>
          </a:p>
        </p:txBody>
      </p:sp>
    </p:spTree>
    <p:extLst>
      <p:ext uri="{BB962C8B-B14F-4D97-AF65-F5344CB8AC3E}">
        <p14:creationId xmlns:p14="http://schemas.microsoft.com/office/powerpoint/2010/main" val="535259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ECD2A6-3DE7-41FD-A2B6-6533BB147F4F}" type="datetimeFigureOut">
              <a:rPr lang="en-US" smtClean="0"/>
              <a:pPr/>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A4549-C859-4A0C-B2E7-CF70E198A69D}" type="slidenum">
              <a:rPr lang="en-US" smtClean="0"/>
              <a:pPr/>
              <a:t>‹#›</a:t>
            </a:fld>
            <a:endParaRPr lang="en-US"/>
          </a:p>
        </p:txBody>
      </p:sp>
    </p:spTree>
    <p:extLst>
      <p:ext uri="{BB962C8B-B14F-4D97-AF65-F5344CB8AC3E}">
        <p14:creationId xmlns:p14="http://schemas.microsoft.com/office/powerpoint/2010/main" val="1113393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CD2A6-3DE7-41FD-A2B6-6533BB147F4F}" type="datetimeFigureOut">
              <a:rPr lang="en-US" smtClean="0"/>
              <a:pPr/>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A4549-C859-4A0C-B2E7-CF70E198A69D}" type="slidenum">
              <a:rPr lang="en-US" smtClean="0"/>
              <a:pPr/>
              <a:t>‹#›</a:t>
            </a:fld>
            <a:endParaRPr lang="en-US"/>
          </a:p>
        </p:txBody>
      </p:sp>
    </p:spTree>
    <p:extLst>
      <p:ext uri="{BB962C8B-B14F-4D97-AF65-F5344CB8AC3E}">
        <p14:creationId xmlns:p14="http://schemas.microsoft.com/office/powerpoint/2010/main" val="155581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106"/>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Edit Master text styles</a:t>
            </a:r>
          </a:p>
        </p:txBody>
      </p:sp>
      <p:sp>
        <p:nvSpPr>
          <p:cNvPr id="5" name="Date Placeholder 4"/>
          <p:cNvSpPr>
            <a:spLocks noGrp="1"/>
          </p:cNvSpPr>
          <p:nvPr>
            <p:ph type="dt" sz="half" idx="10"/>
          </p:nvPr>
        </p:nvSpPr>
        <p:spPr/>
        <p:txBody>
          <a:bodyPr/>
          <a:lstStyle/>
          <a:p>
            <a:fld id="{EBECD2A6-3DE7-41FD-A2B6-6533BB147F4F}"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A4549-C859-4A0C-B2E7-CF70E198A69D}" type="slidenum">
              <a:rPr lang="en-US" smtClean="0"/>
              <a:pPr/>
              <a:t>‹#›</a:t>
            </a:fld>
            <a:endParaRPr lang="en-US"/>
          </a:p>
        </p:txBody>
      </p:sp>
    </p:spTree>
    <p:extLst>
      <p:ext uri="{BB962C8B-B14F-4D97-AF65-F5344CB8AC3E}">
        <p14:creationId xmlns:p14="http://schemas.microsoft.com/office/powerpoint/2010/main" val="42261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10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Edit Master text styles</a:t>
            </a:r>
          </a:p>
        </p:txBody>
      </p:sp>
      <p:sp>
        <p:nvSpPr>
          <p:cNvPr id="5" name="Date Placeholder 4"/>
          <p:cNvSpPr>
            <a:spLocks noGrp="1"/>
          </p:cNvSpPr>
          <p:nvPr>
            <p:ph type="dt" sz="half" idx="10"/>
          </p:nvPr>
        </p:nvSpPr>
        <p:spPr/>
        <p:txBody>
          <a:bodyPr/>
          <a:lstStyle/>
          <a:p>
            <a:fld id="{EBECD2A6-3DE7-41FD-A2B6-6533BB147F4F}"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A4549-C859-4A0C-B2E7-CF70E198A69D}" type="slidenum">
              <a:rPr lang="en-US" smtClean="0"/>
              <a:pPr/>
              <a:t>‹#›</a:t>
            </a:fld>
            <a:endParaRPr lang="en-US"/>
          </a:p>
        </p:txBody>
      </p:sp>
    </p:spTree>
    <p:extLst>
      <p:ext uri="{BB962C8B-B14F-4D97-AF65-F5344CB8AC3E}">
        <p14:creationId xmlns:p14="http://schemas.microsoft.com/office/powerpoint/2010/main" val="3058176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ECD2A6-3DE7-41FD-A2B6-6533BB147F4F}"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A4549-C859-4A0C-B2E7-CF70E198A69D}" type="slidenum">
              <a:rPr lang="en-US" smtClean="0"/>
              <a:pPr/>
              <a:t>‹#›</a:t>
            </a:fld>
            <a:endParaRPr lang="en-US"/>
          </a:p>
        </p:txBody>
      </p:sp>
    </p:spTree>
    <p:extLst>
      <p:ext uri="{BB962C8B-B14F-4D97-AF65-F5344CB8AC3E}">
        <p14:creationId xmlns:p14="http://schemas.microsoft.com/office/powerpoint/2010/main" val="4287474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ECD2A6-3DE7-41FD-A2B6-6533BB147F4F}"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A4549-C859-4A0C-B2E7-CF70E198A69D}" type="slidenum">
              <a:rPr lang="en-US" smtClean="0"/>
              <a:pPr/>
              <a:t>‹#›</a:t>
            </a:fld>
            <a:endParaRPr lang="en-US"/>
          </a:p>
        </p:txBody>
      </p:sp>
    </p:spTree>
    <p:extLst>
      <p:ext uri="{BB962C8B-B14F-4D97-AF65-F5344CB8AC3E}">
        <p14:creationId xmlns:p14="http://schemas.microsoft.com/office/powerpoint/2010/main" val="320196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7/30/2020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7/30/2020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fld id="{EBECD2A6-3DE7-41FD-A2B6-6533BB147F4F}" type="datetimeFigureOut">
              <a:rPr lang="en-US" smtClean="0"/>
              <a:pPr/>
              <a:t>7/30/2020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fld id="{0B6A4549-C859-4A0C-B2E7-CF70E198A69D}" type="slidenum">
              <a:rPr lang="en-US" smtClean="0"/>
              <a:pPr/>
              <a:t>‹#›</a:t>
            </a:fld>
            <a:endParaRPr lang="en-US"/>
          </a:p>
        </p:txBody>
      </p:sp>
    </p:spTree>
    <p:extLst>
      <p:ext uri="{BB962C8B-B14F-4D97-AF65-F5344CB8AC3E}">
        <p14:creationId xmlns:p14="http://schemas.microsoft.com/office/powerpoint/2010/main" val="1970419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ulding.k12.ga.us/Page/43710"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hyperlink" Target="https://www.classdojo.com/invite/?c=CKUPYHN"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s://nam05.safelinks.protection.outlook.com/?url=https%3A%2F%2Fpaulding.revtrak.net%2Felementary-schools%2Fdallas-es%2F%23%2Flist&amp;data=02%7C01%7Cdrickeard%40paulding.k12.ga.us%7C0b9860aace0e4815fccc08d83327c59d%7C0a4d13eb5a664a7092f1392d6edba3aa%7C0%7C0%7C637315593195790345&amp;sdata=apIGhahSXB3m4aCQqL6KiR%2BvJflNqXe7O6HDGUxIh5E%3D&amp;reserved=0"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forms.office.com/Pages/ResponsePage.aspx?id=6xNNCmZacEqS8TktbtujqlDh5Fyfwo9EkCWk4gLLevhURDNQQkxJSkhTSUVTR1BRT0hKWTlQRlFQUS4u" TargetMode="External"/><Relationship Id="rId4" Type="http://schemas.openxmlformats.org/officeDocument/2006/relationships/hyperlink" Target="https://forms.office.com/Pages/ResponsePage.aspx?id=6xNNCmZacEqS8Tktbtujqts4-tGl4FRJqfoc5Y-MNS5UOEFUMkVVSlFFVzVSREc5UVVZNFZaVlZJRy4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www.paulding.k12.ga.us/Page/43543" TargetMode="External"/><Relationship Id="rId2" Type="http://schemas.openxmlformats.org/officeDocument/2006/relationships/hyperlink" Target="https://www.paulding.k12.ga.us/Domain/12"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dallas2ndgrade.edublog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DCBEB66-F44F-4805-A7BC-6701B9537414}"/>
              </a:ext>
            </a:extLst>
          </p:cNvPr>
          <p:cNvSpPr>
            <a:spLocks noGrp="1"/>
          </p:cNvSpPr>
          <p:nvPr>
            <p:ph type="ctrTitle"/>
          </p:nvPr>
        </p:nvSpPr>
        <p:spPr>
          <a:xfrm>
            <a:off x="659301" y="1474969"/>
            <a:ext cx="2823919" cy="1868760"/>
          </a:xfrm>
        </p:spPr>
        <p:txBody>
          <a:bodyPr>
            <a:normAutofit/>
          </a:bodyPr>
          <a:lstStyle/>
          <a:p>
            <a:r>
              <a:rPr lang="en-US" sz="3600" b="1">
                <a:latin typeface="Comic Sans MS" panose="030F0702030302020204" pitchFamily="66" charset="0"/>
              </a:rPr>
              <a:t>Dallas Virtual</a:t>
            </a:r>
            <a:br>
              <a:rPr lang="en-US" sz="3600" b="1">
                <a:latin typeface="Comic Sans MS" panose="030F0702030302020204" pitchFamily="66" charset="0"/>
              </a:rPr>
            </a:br>
            <a:r>
              <a:rPr lang="en-US" sz="3600" b="1">
                <a:latin typeface="Comic Sans MS" panose="030F0702030302020204" pitchFamily="66" charset="0"/>
              </a:rPr>
              <a:t>2</a:t>
            </a:r>
            <a:r>
              <a:rPr lang="en-US" sz="3600" b="1" baseline="30000">
                <a:latin typeface="Comic Sans MS" panose="030F0702030302020204" pitchFamily="66" charset="0"/>
              </a:rPr>
              <a:t>nd</a:t>
            </a:r>
            <a:r>
              <a:rPr lang="en-US" sz="3600" b="1">
                <a:latin typeface="Comic Sans MS" panose="030F0702030302020204" pitchFamily="66" charset="0"/>
              </a:rPr>
              <a:t> Grade</a:t>
            </a:r>
          </a:p>
        </p:txBody>
      </p:sp>
      <p:sp>
        <p:nvSpPr>
          <p:cNvPr id="3" name="Subtitle 2">
            <a:extLst>
              <a:ext uri="{FF2B5EF4-FFF2-40B4-BE49-F238E27FC236}">
                <a16:creationId xmlns:a16="http://schemas.microsoft.com/office/drawing/2014/main" id="{B83DE139-571D-49CE-9AE0-D14804CA1D4C}"/>
              </a:ext>
            </a:extLst>
          </p:cNvPr>
          <p:cNvSpPr>
            <a:spLocks noGrp="1"/>
          </p:cNvSpPr>
          <p:nvPr>
            <p:ph type="subTitle" idx="1"/>
          </p:nvPr>
        </p:nvSpPr>
        <p:spPr>
          <a:xfrm>
            <a:off x="659302" y="3531204"/>
            <a:ext cx="2823919" cy="1610643"/>
          </a:xfrm>
        </p:spPr>
        <p:txBody>
          <a:bodyPr>
            <a:normAutofit/>
          </a:bodyPr>
          <a:lstStyle/>
          <a:p>
            <a:r>
              <a:rPr lang="en-US" sz="1600" b="1" dirty="0"/>
              <a:t>Mrs. </a:t>
            </a:r>
            <a:r>
              <a:rPr lang="en-US" sz="1600" b="1"/>
              <a:t>hannans</a:t>
            </a:r>
            <a:endParaRPr lang="en-US" sz="1600" b="1" dirty="0"/>
          </a:p>
          <a:p>
            <a:r>
              <a:rPr lang="en-US" sz="1600" b="1" dirty="0"/>
              <a:t>Room 306</a:t>
            </a:r>
          </a:p>
        </p:txBody>
      </p:sp>
      <p:cxnSp>
        <p:nvCxnSpPr>
          <p:cNvPr id="56" name="Straight Connector 55">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8" name="Group 57">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59" name="Rectangle 58">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5B84E324-0806-4A54-9852-492302488342}"/>
              </a:ext>
            </a:extLst>
          </p:cNvPr>
          <p:cNvPicPr>
            <a:picLocks noChangeAspect="1"/>
          </p:cNvPicPr>
          <p:nvPr/>
        </p:nvPicPr>
        <p:blipFill>
          <a:blip r:embed="rId2"/>
          <a:stretch>
            <a:fillRect/>
          </a:stretch>
        </p:blipFill>
        <p:spPr>
          <a:xfrm>
            <a:off x="4618374" y="1745725"/>
            <a:ext cx="6282919" cy="2607411"/>
          </a:xfrm>
          <a:prstGeom prst="rect">
            <a:avLst/>
          </a:prstGeom>
        </p:spPr>
      </p:pic>
      <p:pic>
        <p:nvPicPr>
          <p:cNvPr id="64" name="Picture 63">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6" name="Straight Connector 65">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66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88011AB3-F298-489B-9CDC-E4D0C6BF7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BB644495-DD06-45AD-AA80-247F03A33D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A753BA0-369C-4C6D-9D20-F5373C35EDF5}"/>
              </a:ext>
            </a:extLst>
          </p:cNvPr>
          <p:cNvSpPr>
            <a:spLocks noGrp="1"/>
          </p:cNvSpPr>
          <p:nvPr>
            <p:ph type="title"/>
          </p:nvPr>
        </p:nvSpPr>
        <p:spPr>
          <a:xfrm>
            <a:off x="656623" y="804520"/>
            <a:ext cx="2830940" cy="1049235"/>
          </a:xfrm>
        </p:spPr>
        <p:txBody>
          <a:bodyPr vert="horz" lIns="91440" tIns="45720" rIns="91440" bIns="45720" rtlCol="0" anchor="t">
            <a:normAutofit/>
          </a:bodyPr>
          <a:lstStyle/>
          <a:p>
            <a:r>
              <a:rPr lang="en-US" dirty="0"/>
              <a:t>Safety</a:t>
            </a:r>
          </a:p>
        </p:txBody>
      </p:sp>
      <p:sp>
        <p:nvSpPr>
          <p:cNvPr id="97" name="Rectangle 96">
            <a:extLst>
              <a:ext uri="{FF2B5EF4-FFF2-40B4-BE49-F238E27FC236}">
                <a16:creationId xmlns:a16="http://schemas.microsoft.com/office/drawing/2014/main" id="{97ECE6F9-C5A2-4F4F-960C-6971D0612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Content Placeholder 2">
            <a:extLst>
              <a:ext uri="{FF2B5EF4-FFF2-40B4-BE49-F238E27FC236}">
                <a16:creationId xmlns:a16="http://schemas.microsoft.com/office/drawing/2014/main" id="{074A4C00-189D-40AF-B191-9CADE8010D31}"/>
              </a:ext>
            </a:extLst>
          </p:cNvPr>
          <p:cNvSpPr txBox="1">
            <a:spLocks/>
          </p:cNvSpPr>
          <p:nvPr/>
        </p:nvSpPr>
        <p:spPr>
          <a:xfrm>
            <a:off x="656624" y="2015732"/>
            <a:ext cx="2828026" cy="3287567"/>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spcBef>
                <a:spcPts val="0"/>
              </a:spcBef>
              <a:spcAft>
                <a:spcPts val="1600"/>
              </a:spcAft>
            </a:pPr>
            <a:r>
              <a:rPr lang="en-US" dirty="0">
                <a:latin typeface="Comic Sans MS" panose="030F0702030302020204" pitchFamily="66" charset="0"/>
              </a:rPr>
              <a:t>classrooms will have hand sanitizer for all students</a:t>
            </a:r>
          </a:p>
          <a:p>
            <a:pPr>
              <a:lnSpc>
                <a:spcPct val="110000"/>
              </a:lnSpc>
              <a:spcBef>
                <a:spcPts val="0"/>
              </a:spcBef>
              <a:spcAft>
                <a:spcPts val="1600"/>
              </a:spcAft>
            </a:pPr>
            <a:r>
              <a:rPr lang="en-US" dirty="0">
                <a:latin typeface="Comic Sans MS" panose="030F0702030302020204" pitchFamily="66" charset="0"/>
              </a:rPr>
              <a:t>classrooms will take scheduled breaks throughout the day to wash hands</a:t>
            </a:r>
          </a:p>
          <a:p>
            <a:pPr>
              <a:lnSpc>
                <a:spcPct val="110000"/>
              </a:lnSpc>
              <a:spcBef>
                <a:spcPts val="0"/>
              </a:spcBef>
              <a:spcAft>
                <a:spcPts val="1600"/>
              </a:spcAft>
            </a:pPr>
            <a:r>
              <a:rPr lang="en-US" dirty="0">
                <a:latin typeface="Comic Sans MS" panose="030F0702030302020204" pitchFamily="66" charset="0"/>
              </a:rPr>
              <a:t>we will wash hands before and after lunch</a:t>
            </a:r>
          </a:p>
          <a:p>
            <a:pPr marL="0">
              <a:lnSpc>
                <a:spcPct val="110000"/>
              </a:lnSpc>
              <a:spcBef>
                <a:spcPts val="0"/>
              </a:spcBef>
              <a:spcAft>
                <a:spcPts val="1600"/>
              </a:spcAft>
            </a:pPr>
            <a:br>
              <a:rPr lang="en-US" dirty="0">
                <a:latin typeface="Comic Sans MS" panose="030F0702030302020204" pitchFamily="66" charset="0"/>
              </a:rPr>
            </a:br>
            <a:endParaRPr lang="en-US" dirty="0">
              <a:latin typeface="Comic Sans MS" panose="030F0702030302020204" pitchFamily="66" charset="0"/>
            </a:endParaRPr>
          </a:p>
        </p:txBody>
      </p:sp>
      <p:grpSp>
        <p:nvGrpSpPr>
          <p:cNvPr id="99" name="Group 98">
            <a:extLst>
              <a:ext uri="{FF2B5EF4-FFF2-40B4-BE49-F238E27FC236}">
                <a16:creationId xmlns:a16="http://schemas.microsoft.com/office/drawing/2014/main" id="{2816CFF4-7965-45A1-8E21-056F9AE41A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100" name="Rectangle 99">
              <a:extLst>
                <a:ext uri="{FF2B5EF4-FFF2-40B4-BE49-F238E27FC236}">
                  <a16:creationId xmlns:a16="http://schemas.microsoft.com/office/drawing/2014/main" id="{4D532C27-BB17-4043-95BB-B193D9175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BF36FCA3-855B-4C42-871A-CE32957E6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3" name="Rectangle 102">
            <a:extLst>
              <a:ext uri="{FF2B5EF4-FFF2-40B4-BE49-F238E27FC236}">
                <a16:creationId xmlns:a16="http://schemas.microsoft.com/office/drawing/2014/main" id="{0105ED54-B9E7-4A77-A906-6931E7BC1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871" y="977099"/>
            <a:ext cx="6613984"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building, sitting, meter, parking&#10;&#10;Description automatically generated">
            <a:extLst>
              <a:ext uri="{FF2B5EF4-FFF2-40B4-BE49-F238E27FC236}">
                <a16:creationId xmlns:a16="http://schemas.microsoft.com/office/drawing/2014/main" id="{FDC2F700-7313-427E-9C2D-3F005E450AEE}"/>
              </a:ext>
            </a:extLst>
          </p:cNvPr>
          <p:cNvPicPr>
            <a:picLocks noChangeAspect="1"/>
          </p:cNvPicPr>
          <p:nvPr/>
        </p:nvPicPr>
        <p:blipFill rotWithShape="1">
          <a:blip r:embed="rId2"/>
          <a:srcRect t="16358" r="1" b="9070"/>
          <a:stretch/>
        </p:blipFill>
        <p:spPr>
          <a:xfrm>
            <a:off x="8534290" y="2893154"/>
            <a:ext cx="2194963" cy="2182460"/>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C61D7639-2853-4159-8FF8-D1AB6593ED5F}"/>
              </a:ext>
            </a:extLst>
          </p:cNvPr>
          <p:cNvPicPr>
            <a:picLocks noChangeAspect="1"/>
          </p:cNvPicPr>
          <p:nvPr/>
        </p:nvPicPr>
        <p:blipFill rotWithShape="1">
          <a:blip r:embed="rId3"/>
          <a:srcRect t="835" r="-5" b="-5"/>
          <a:stretch/>
        </p:blipFill>
        <p:spPr>
          <a:xfrm>
            <a:off x="8167993" y="889060"/>
            <a:ext cx="2927559" cy="1916055"/>
          </a:xfrm>
          <a:prstGeom prst="rect">
            <a:avLst/>
          </a:prstGeom>
        </p:spPr>
      </p:pic>
      <p:pic>
        <p:nvPicPr>
          <p:cNvPr id="11" name="Content Placeholder 10" descr="A close up of a bottle&#10;&#10;Description automatically generated">
            <a:extLst>
              <a:ext uri="{FF2B5EF4-FFF2-40B4-BE49-F238E27FC236}">
                <a16:creationId xmlns:a16="http://schemas.microsoft.com/office/drawing/2014/main" id="{64105F10-31BD-468D-99AF-53D4FA47ED83}"/>
              </a:ext>
            </a:extLst>
          </p:cNvPr>
          <p:cNvPicPr>
            <a:picLocks noGrp="1" noChangeAspect="1"/>
          </p:cNvPicPr>
          <p:nvPr>
            <p:ph idx="1"/>
          </p:nvPr>
        </p:nvPicPr>
        <p:blipFill rotWithShape="1">
          <a:blip r:embed="rId4"/>
          <a:srcRect t="26185"/>
          <a:stretch/>
        </p:blipFill>
        <p:spPr>
          <a:xfrm>
            <a:off x="4406392" y="1345373"/>
            <a:ext cx="3618127" cy="3560961"/>
          </a:xfrm>
          <a:prstGeom prst="rect">
            <a:avLst/>
          </a:prstGeom>
        </p:spPr>
      </p:pic>
      <p:pic>
        <p:nvPicPr>
          <p:cNvPr id="105" name="Picture 104">
            <a:extLst>
              <a:ext uri="{FF2B5EF4-FFF2-40B4-BE49-F238E27FC236}">
                <a16:creationId xmlns:a16="http://schemas.microsoft.com/office/drawing/2014/main" id="{84ACBFAF-EDCF-4F5A-9E73-1D74270EF5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6" name="Straight Connector 106">
            <a:extLst>
              <a:ext uri="{FF2B5EF4-FFF2-40B4-BE49-F238E27FC236}">
                <a16:creationId xmlns:a16="http://schemas.microsoft.com/office/drawing/2014/main" id="{BA5E64BC-15F3-4902-B20F-A77B48A006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66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2" name="Picture 9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4" name="Straight Connector 9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8" name="Rectangle 97">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AD9C39C-AAC6-4740-B7E6-C27388256F6A}"/>
              </a:ext>
            </a:extLst>
          </p:cNvPr>
          <p:cNvSpPr>
            <a:spLocks noGrp="1"/>
          </p:cNvSpPr>
          <p:nvPr>
            <p:ph type="title"/>
          </p:nvPr>
        </p:nvSpPr>
        <p:spPr>
          <a:xfrm>
            <a:off x="659301" y="1474969"/>
            <a:ext cx="2823919" cy="1868760"/>
          </a:xfrm>
        </p:spPr>
        <p:txBody>
          <a:bodyPr vert="horz" lIns="91440" tIns="45720" rIns="91440" bIns="0" rtlCol="0" anchor="b">
            <a:normAutofit fontScale="90000"/>
          </a:bodyPr>
          <a:lstStyle/>
          <a:p>
            <a:pPr algn="ctr"/>
            <a:r>
              <a:rPr lang="en-US" sz="3600" dirty="0">
                <a:latin typeface="Comic Sans MS" panose="030F0702030302020204" pitchFamily="66" charset="0"/>
              </a:rPr>
              <a:t>Stay healthy and be  like a cactus</a:t>
            </a:r>
          </a:p>
        </p:txBody>
      </p:sp>
      <p:cxnSp>
        <p:nvCxnSpPr>
          <p:cNvPr id="102" name="Straight Connector 101">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4" name="Group 103">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105" name="Rectangle 104">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8" name="Picture 107">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0" name="Straight Connector 109">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D7DDABF-77EF-46DC-AD51-1A92B51E2953}"/>
              </a:ext>
            </a:extLst>
          </p:cNvPr>
          <p:cNvPicPr>
            <a:picLocks noChangeAspect="1"/>
          </p:cNvPicPr>
          <p:nvPr/>
        </p:nvPicPr>
        <p:blipFill>
          <a:blip r:embed="rId3"/>
          <a:stretch>
            <a:fillRect/>
          </a:stretch>
        </p:blipFill>
        <p:spPr>
          <a:xfrm>
            <a:off x="1165442" y="3861112"/>
            <a:ext cx="1875964" cy="1700092"/>
          </a:xfrm>
          <a:prstGeom prst="rect">
            <a:avLst/>
          </a:prstGeom>
        </p:spPr>
      </p:pic>
      <p:pic>
        <p:nvPicPr>
          <p:cNvPr id="6" name="Picture 5">
            <a:extLst>
              <a:ext uri="{FF2B5EF4-FFF2-40B4-BE49-F238E27FC236}">
                <a16:creationId xmlns:a16="http://schemas.microsoft.com/office/drawing/2014/main" id="{22AE2AE7-6D0A-46C0-9527-B72899C8E8D3}"/>
              </a:ext>
            </a:extLst>
          </p:cNvPr>
          <p:cNvPicPr>
            <a:picLocks noChangeAspect="1"/>
          </p:cNvPicPr>
          <p:nvPr/>
        </p:nvPicPr>
        <p:blipFill rotWithShape="1">
          <a:blip r:embed="rId4"/>
          <a:srcRect l="-1" t="17191" r="1636"/>
          <a:stretch/>
        </p:blipFill>
        <p:spPr>
          <a:xfrm>
            <a:off x="4421204" y="931668"/>
            <a:ext cx="3982568" cy="783370"/>
          </a:xfrm>
          <a:prstGeom prst="rect">
            <a:avLst/>
          </a:prstGeom>
        </p:spPr>
      </p:pic>
      <p:pic>
        <p:nvPicPr>
          <p:cNvPr id="7" name="Picture 6">
            <a:extLst>
              <a:ext uri="{FF2B5EF4-FFF2-40B4-BE49-F238E27FC236}">
                <a16:creationId xmlns:a16="http://schemas.microsoft.com/office/drawing/2014/main" id="{D4883871-34F0-4B27-A241-B789E88AFD8D}"/>
              </a:ext>
            </a:extLst>
          </p:cNvPr>
          <p:cNvPicPr>
            <a:picLocks noChangeAspect="1"/>
          </p:cNvPicPr>
          <p:nvPr/>
        </p:nvPicPr>
        <p:blipFill>
          <a:blip r:embed="rId5"/>
          <a:stretch>
            <a:fillRect/>
          </a:stretch>
        </p:blipFill>
        <p:spPr>
          <a:xfrm>
            <a:off x="4420597" y="1616661"/>
            <a:ext cx="2124075" cy="714375"/>
          </a:xfrm>
          <a:prstGeom prst="rect">
            <a:avLst/>
          </a:prstGeom>
        </p:spPr>
      </p:pic>
      <p:pic>
        <p:nvPicPr>
          <p:cNvPr id="8" name="Picture 7">
            <a:extLst>
              <a:ext uri="{FF2B5EF4-FFF2-40B4-BE49-F238E27FC236}">
                <a16:creationId xmlns:a16="http://schemas.microsoft.com/office/drawing/2014/main" id="{0B47484B-D56B-4EB2-87F9-4D68637E1F38}"/>
              </a:ext>
            </a:extLst>
          </p:cNvPr>
          <p:cNvPicPr>
            <a:picLocks noChangeAspect="1"/>
          </p:cNvPicPr>
          <p:nvPr/>
        </p:nvPicPr>
        <p:blipFill rotWithShape="1">
          <a:blip r:embed="rId6"/>
          <a:srcRect t="10226" r="5716"/>
          <a:stretch/>
        </p:blipFill>
        <p:spPr>
          <a:xfrm>
            <a:off x="4341586" y="2387501"/>
            <a:ext cx="2394730" cy="744778"/>
          </a:xfrm>
          <a:prstGeom prst="rect">
            <a:avLst/>
          </a:prstGeom>
        </p:spPr>
      </p:pic>
      <p:pic>
        <p:nvPicPr>
          <p:cNvPr id="9" name="Picture 8">
            <a:extLst>
              <a:ext uri="{FF2B5EF4-FFF2-40B4-BE49-F238E27FC236}">
                <a16:creationId xmlns:a16="http://schemas.microsoft.com/office/drawing/2014/main" id="{A2D0F16F-51F0-48B8-8C73-EAEA04A59D07}"/>
              </a:ext>
            </a:extLst>
          </p:cNvPr>
          <p:cNvPicPr>
            <a:picLocks noChangeAspect="1"/>
          </p:cNvPicPr>
          <p:nvPr/>
        </p:nvPicPr>
        <p:blipFill rotWithShape="1">
          <a:blip r:embed="rId7"/>
          <a:srcRect t="13095" r="1351"/>
          <a:stretch/>
        </p:blipFill>
        <p:spPr>
          <a:xfrm>
            <a:off x="4381091" y="3064327"/>
            <a:ext cx="2639702" cy="804013"/>
          </a:xfrm>
          <a:prstGeom prst="rect">
            <a:avLst/>
          </a:prstGeom>
        </p:spPr>
      </p:pic>
      <p:pic>
        <p:nvPicPr>
          <p:cNvPr id="10" name="Picture 9">
            <a:extLst>
              <a:ext uri="{FF2B5EF4-FFF2-40B4-BE49-F238E27FC236}">
                <a16:creationId xmlns:a16="http://schemas.microsoft.com/office/drawing/2014/main" id="{DE84A8FB-9D95-4D0C-AB47-3E71B33EB5FA}"/>
              </a:ext>
            </a:extLst>
          </p:cNvPr>
          <p:cNvPicPr>
            <a:picLocks noChangeAspect="1"/>
          </p:cNvPicPr>
          <p:nvPr/>
        </p:nvPicPr>
        <p:blipFill rotWithShape="1">
          <a:blip r:embed="rId8"/>
          <a:srcRect l="1" t="20860" r="-1300" b="15153"/>
          <a:stretch/>
        </p:blipFill>
        <p:spPr>
          <a:xfrm>
            <a:off x="4417795" y="3834708"/>
            <a:ext cx="3135310" cy="645354"/>
          </a:xfrm>
          <a:prstGeom prst="rect">
            <a:avLst/>
          </a:prstGeom>
        </p:spPr>
      </p:pic>
      <p:pic>
        <p:nvPicPr>
          <p:cNvPr id="11" name="Picture 10">
            <a:extLst>
              <a:ext uri="{FF2B5EF4-FFF2-40B4-BE49-F238E27FC236}">
                <a16:creationId xmlns:a16="http://schemas.microsoft.com/office/drawing/2014/main" id="{E255AB6F-FF96-4747-BA9E-41A2563D03D6}"/>
              </a:ext>
            </a:extLst>
          </p:cNvPr>
          <p:cNvPicPr>
            <a:picLocks noChangeAspect="1"/>
          </p:cNvPicPr>
          <p:nvPr/>
        </p:nvPicPr>
        <p:blipFill>
          <a:blip r:embed="rId9"/>
          <a:stretch>
            <a:fillRect/>
          </a:stretch>
        </p:blipFill>
        <p:spPr>
          <a:xfrm>
            <a:off x="4534160" y="4378819"/>
            <a:ext cx="2902579" cy="804001"/>
          </a:xfrm>
          <a:prstGeom prst="rect">
            <a:avLst/>
          </a:prstGeom>
        </p:spPr>
      </p:pic>
    </p:spTree>
    <p:extLst>
      <p:ext uri="{BB962C8B-B14F-4D97-AF65-F5344CB8AC3E}">
        <p14:creationId xmlns:p14="http://schemas.microsoft.com/office/powerpoint/2010/main" val="370568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A753BA0-369C-4C6D-9D20-F5373C35EDF5}"/>
              </a:ext>
            </a:extLst>
          </p:cNvPr>
          <p:cNvSpPr>
            <a:spLocks noGrp="1"/>
          </p:cNvSpPr>
          <p:nvPr>
            <p:ph type="title"/>
          </p:nvPr>
        </p:nvSpPr>
        <p:spPr>
          <a:xfrm>
            <a:off x="860612" y="1138228"/>
            <a:ext cx="3793685" cy="3858767"/>
          </a:xfrm>
        </p:spPr>
        <p:txBody>
          <a:bodyPr anchor="ctr">
            <a:normAutofit/>
          </a:bodyPr>
          <a:lstStyle/>
          <a:p>
            <a:pPr algn="ctr"/>
            <a:r>
              <a:rPr lang="en-US" sz="3600" dirty="0">
                <a:latin typeface="Comic Sans MS" panose="030F0702030302020204" pitchFamily="66" charset="0"/>
              </a:rPr>
              <a:t>Visitors Policy</a:t>
            </a:r>
          </a:p>
        </p:txBody>
      </p:sp>
      <p:grpSp>
        <p:nvGrpSpPr>
          <p:cNvPr id="23" name="Group 2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4" name="Rectangle 2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7BE61E-F7B6-4650-8D7C-ACB72EBBB72F}"/>
              </a:ext>
            </a:extLst>
          </p:cNvPr>
          <p:cNvSpPr>
            <a:spLocks noGrp="1"/>
          </p:cNvSpPr>
          <p:nvPr>
            <p:ph idx="1"/>
          </p:nvPr>
        </p:nvSpPr>
        <p:spPr>
          <a:xfrm>
            <a:off x="5584483" y="1138228"/>
            <a:ext cx="5440680" cy="3858768"/>
          </a:xfrm>
        </p:spPr>
        <p:txBody>
          <a:bodyPr anchor="ctr">
            <a:normAutofit/>
          </a:bodyPr>
          <a:lstStyle/>
          <a:p>
            <a:pPr marL="0" indent="0" rtl="0">
              <a:spcBef>
                <a:spcPts val="0"/>
              </a:spcBef>
              <a:spcAft>
                <a:spcPts val="1600"/>
              </a:spcAft>
              <a:buNone/>
            </a:pPr>
            <a:r>
              <a:rPr lang="en-US" b="0" i="0" u="none" strike="noStrike" dirty="0">
                <a:solidFill>
                  <a:srgbClr val="000000"/>
                </a:solidFill>
                <a:effectLst/>
                <a:latin typeface="Comic Sans MS" panose="030F0702030302020204" pitchFamily="66" charset="0"/>
              </a:rPr>
              <a:t>You will no longer be able to walk your child to class, bring items your child left </a:t>
            </a:r>
            <a:r>
              <a:rPr lang="en-US" dirty="0">
                <a:solidFill>
                  <a:srgbClr val="000000"/>
                </a:solidFill>
                <a:latin typeface="Comic Sans MS" panose="030F0702030302020204" pitchFamily="66" charset="0"/>
              </a:rPr>
              <a:t>at home, or eat lunch with students. Adults will not be allowed to enter the building past the front office.  </a:t>
            </a:r>
          </a:p>
          <a:p>
            <a:pPr marL="0" indent="0" rtl="0">
              <a:spcBef>
                <a:spcPts val="0"/>
              </a:spcBef>
              <a:spcAft>
                <a:spcPts val="1600"/>
              </a:spcAft>
              <a:buNone/>
            </a:pPr>
            <a:r>
              <a:rPr lang="en-US" b="0" i="0" u="none" strike="noStrike" dirty="0">
                <a:solidFill>
                  <a:srgbClr val="000000"/>
                </a:solidFill>
                <a:effectLst/>
                <a:latin typeface="Comic Sans MS" panose="030F0702030302020204" pitchFamily="66" charset="0"/>
              </a:rPr>
              <a:t>We recognize this is a big change, but for the safety of all staff and students, this is a policy that will be enforced.  </a:t>
            </a:r>
            <a:endParaRPr lang="en-US" dirty="0">
              <a:solidFill>
                <a:srgbClr val="000000"/>
              </a:solidFill>
            </a:endParaRPr>
          </a:p>
        </p:txBody>
      </p:sp>
      <p:pic>
        <p:nvPicPr>
          <p:cNvPr id="29" name="Picture 2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75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6" name="Picture 12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0" name="Straight Connector 18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4" name="Rectangle 193">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AD9C39C-AAC6-4740-B7E6-C27388256F6A}"/>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dirty="0">
                <a:latin typeface="Comic Sans MS" panose="030F0702030302020204" pitchFamily="66" charset="0"/>
              </a:rPr>
              <a:t>Schedule</a:t>
            </a:r>
          </a:p>
        </p:txBody>
      </p:sp>
      <p:cxnSp>
        <p:nvCxnSpPr>
          <p:cNvPr id="198" name="Straight Connector 197">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00" name="Group 199">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01" name="Rectangle 200">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4" name="Rectangle 203">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 name="Picture 205">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8" name="Straight Connector 207">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49C32CAE-323E-4FC4-8AF4-39371D0F1D65}"/>
              </a:ext>
            </a:extLst>
          </p:cNvPr>
          <p:cNvSpPr txBox="1"/>
          <p:nvPr/>
        </p:nvSpPr>
        <p:spPr>
          <a:xfrm>
            <a:off x="4508953" y="1193949"/>
            <a:ext cx="6151026" cy="3709542"/>
          </a:xfrm>
          <a:prstGeom prst="rect">
            <a:avLst/>
          </a:prstGeom>
          <a:noFill/>
        </p:spPr>
        <p:txBody>
          <a:bodyPr wrap="square">
            <a:spAutoFit/>
          </a:bodyPr>
          <a:lstStyle/>
          <a:p>
            <a:pPr marL="0" marR="0" fontAlgn="base">
              <a:lnSpc>
                <a:spcPct val="115000"/>
              </a:lnSpc>
              <a:spcBef>
                <a:spcPts val="0"/>
              </a:spcBef>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7:25 - 8:00     Arrival- Capturing Kids Heart Greeting</a:t>
            </a: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8:00 - 8:10	   Morning Meeting/ Good Things</a:t>
            </a: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8:10 – 8:55     Interactive Read Aloud/Writing</a:t>
            </a: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8:55 - 9:40    Math Workshop</a:t>
            </a: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9:40 – 9:45    Handwashing</a:t>
            </a: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9:50 – 10:05    Recess</a:t>
            </a: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10:10 – 10:40    Math NBI / Number Talks</a:t>
            </a: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10:45 – 11:25   SPECIALS</a:t>
            </a: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11:25 – 11:30   Handwashing</a:t>
            </a:r>
          </a:p>
          <a:p>
            <a:pPr marL="0" marR="0" fontAlgn="base">
              <a:lnSpc>
                <a:spcPct val="115000"/>
              </a:lnSpc>
              <a:spcBef>
                <a:spcPts val="0"/>
              </a:spcBef>
              <a:spcAft>
                <a:spcPts val="100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39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6" name="Picture 12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0" name="Straight Connector 18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4" name="Rectangle 193">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AD9C39C-AAC6-4740-B7E6-C27388256F6A}"/>
              </a:ext>
            </a:extLst>
          </p:cNvPr>
          <p:cNvSpPr>
            <a:spLocks noGrp="1"/>
          </p:cNvSpPr>
          <p:nvPr>
            <p:ph type="title"/>
          </p:nvPr>
        </p:nvSpPr>
        <p:spPr>
          <a:xfrm>
            <a:off x="659301" y="1474969"/>
            <a:ext cx="3170430" cy="1868760"/>
          </a:xfrm>
        </p:spPr>
        <p:txBody>
          <a:bodyPr vert="horz" lIns="91440" tIns="45720" rIns="91440" bIns="0" rtlCol="0" anchor="b">
            <a:normAutofit/>
          </a:bodyPr>
          <a:lstStyle/>
          <a:p>
            <a:pPr algn="ctr"/>
            <a:r>
              <a:rPr lang="en-US" sz="3600" dirty="0">
                <a:latin typeface="Comic Sans MS" panose="030F0702030302020204" pitchFamily="66" charset="0"/>
              </a:rPr>
              <a:t>Schedule</a:t>
            </a:r>
            <a:br>
              <a:rPr lang="en-US" sz="3600" dirty="0">
                <a:latin typeface="Comic Sans MS" panose="030F0702030302020204" pitchFamily="66" charset="0"/>
              </a:rPr>
            </a:br>
            <a:r>
              <a:rPr lang="en-US" sz="3600" dirty="0">
                <a:latin typeface="Comic Sans MS" panose="030F0702030302020204" pitchFamily="66" charset="0"/>
              </a:rPr>
              <a:t>Continued</a:t>
            </a:r>
          </a:p>
        </p:txBody>
      </p:sp>
      <p:cxnSp>
        <p:nvCxnSpPr>
          <p:cNvPr id="198" name="Straight Connector 197">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00" name="Group 199">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01" name="Rectangle 200">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4" name="Rectangle 203">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 name="Picture 205">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8" name="Straight Connector 207">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03CF92D7-7601-4544-A933-A4B2D42BF7C3}"/>
              </a:ext>
            </a:extLst>
          </p:cNvPr>
          <p:cNvSpPr txBox="1"/>
          <p:nvPr/>
        </p:nvSpPr>
        <p:spPr>
          <a:xfrm>
            <a:off x="4649127" y="1253290"/>
            <a:ext cx="6102626" cy="3315780"/>
          </a:xfrm>
          <a:prstGeom prst="rect">
            <a:avLst/>
          </a:prstGeom>
          <a:noFill/>
        </p:spPr>
        <p:txBody>
          <a:bodyPr wrap="square">
            <a:spAutoFit/>
          </a:bodyPr>
          <a:lstStyle/>
          <a:p>
            <a:pPr marL="1371600" marR="0" fontAlgn="base">
              <a:lnSpc>
                <a:spcPct val="115000"/>
              </a:lnSpc>
              <a:spcBef>
                <a:spcPts val="0"/>
              </a:spcBef>
              <a:spcAft>
                <a:spcPts val="1000"/>
              </a:spcAft>
            </a:pPr>
            <a:endParaRPr lang="en-US" sz="14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11:30 – 11:50   </a:t>
            </a:r>
            <a:r>
              <a:rPr lang="en-US" sz="1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Science / Social Studies</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11:50-11:55</a:t>
            </a:r>
            <a:r>
              <a:rPr lang="en-US" sz="1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Bathroom</a:t>
            </a: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r>
              <a:rPr lang="en-US" sz="1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Handwashing</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11:55 – 12:25   LUNCH</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12:25 – 12:30   </a:t>
            </a:r>
            <a:r>
              <a:rPr lang="en-US" sz="1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Bathroom/Handwashing</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12:30 – 12:40   </a:t>
            </a:r>
            <a:r>
              <a:rPr lang="en-US" sz="1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Number Talks</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12:45 – 1:30    </a:t>
            </a:r>
            <a:r>
              <a:rPr lang="en-US" sz="1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Shared Reading</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5000"/>
              </a:lnSpc>
              <a:spcAft>
                <a:spcPts val="1000"/>
              </a:spcAft>
            </a:pPr>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1:30 –   2:15    </a:t>
            </a:r>
            <a:r>
              <a:rPr lang="en-US" sz="1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Differentiated Instruction (DI)</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r>
              <a:rPr lang="en-US" sz="1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2:15 –   2:20    </a:t>
            </a:r>
            <a:r>
              <a:rPr lang="en-US" sz="14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Pack Up/Dismissal </a:t>
            </a:r>
            <a:endParaRPr lang="en-US" sz="14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610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A753BA0-369C-4C6D-9D20-F5373C35EDF5}"/>
              </a:ext>
            </a:extLst>
          </p:cNvPr>
          <p:cNvSpPr>
            <a:spLocks noGrp="1"/>
          </p:cNvSpPr>
          <p:nvPr>
            <p:ph type="title"/>
          </p:nvPr>
        </p:nvSpPr>
        <p:spPr>
          <a:xfrm>
            <a:off x="860612" y="1138228"/>
            <a:ext cx="3793685" cy="3858767"/>
          </a:xfrm>
        </p:spPr>
        <p:txBody>
          <a:bodyPr anchor="ctr">
            <a:normAutofit/>
          </a:bodyPr>
          <a:lstStyle/>
          <a:p>
            <a:pPr algn="ctr"/>
            <a:r>
              <a:rPr lang="en-US" sz="3600" dirty="0">
                <a:latin typeface="Comic Sans MS" panose="030F0702030302020204" pitchFamily="66" charset="0"/>
              </a:rPr>
              <a:t>Classroom </a:t>
            </a:r>
            <a:br>
              <a:rPr lang="en-US" sz="3600" dirty="0">
                <a:latin typeface="Comic Sans MS" panose="030F0702030302020204" pitchFamily="66" charset="0"/>
              </a:rPr>
            </a:br>
            <a:r>
              <a:rPr lang="en-US" sz="3600" dirty="0">
                <a:latin typeface="Comic Sans MS" panose="030F0702030302020204" pitchFamily="66" charset="0"/>
              </a:rPr>
              <a:t>procedures</a:t>
            </a:r>
          </a:p>
        </p:txBody>
      </p:sp>
      <p:grpSp>
        <p:nvGrpSpPr>
          <p:cNvPr id="23" name="Group 2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4" name="Rectangle 2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F6BACC2-AE32-4FDF-9667-B65B2AFCA418}"/>
              </a:ext>
            </a:extLst>
          </p:cNvPr>
          <p:cNvSpPr txBox="1"/>
          <p:nvPr/>
        </p:nvSpPr>
        <p:spPr>
          <a:xfrm>
            <a:off x="5514907" y="1487123"/>
            <a:ext cx="5674848" cy="2954655"/>
          </a:xfrm>
          <a:prstGeom prst="rect">
            <a:avLst/>
          </a:prstGeom>
          <a:noFill/>
        </p:spPr>
        <p:txBody>
          <a:bodyPr wrap="square">
            <a:spAutoFit/>
          </a:bodyPr>
          <a:lstStyle/>
          <a:p>
            <a:pPr algn="ctr"/>
            <a:r>
              <a:rPr lang="en-US" sz="2400" dirty="0"/>
              <a:t>Over the next few weeks, we will be reviewing and teaching the procedures that we will have in place for our classroom. </a:t>
            </a:r>
          </a:p>
          <a:p>
            <a:endParaRPr lang="en-US" sz="2400" dirty="0"/>
          </a:p>
          <a:p>
            <a:endParaRPr lang="en-US" sz="2400" dirty="0"/>
          </a:p>
          <a:p>
            <a:endParaRPr lang="en-US" sz="2400" dirty="0"/>
          </a:p>
          <a:p>
            <a:pPr algn="ctr"/>
            <a:r>
              <a:rPr lang="en-US" sz="2400" dirty="0"/>
              <a:t>Please click the link below to view:</a:t>
            </a:r>
          </a:p>
          <a:p>
            <a:pPr algn="ctr"/>
            <a:r>
              <a:rPr lang="en-US" dirty="0">
                <a:hlinkClick r:id="rId3"/>
              </a:rPr>
              <a:t>Classroom Policies</a:t>
            </a:r>
            <a:endParaRPr lang="en-US" dirty="0"/>
          </a:p>
        </p:txBody>
      </p:sp>
    </p:spTree>
    <p:extLst>
      <p:ext uri="{BB962C8B-B14F-4D97-AF65-F5344CB8AC3E}">
        <p14:creationId xmlns:p14="http://schemas.microsoft.com/office/powerpoint/2010/main" val="372886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43081" y="339300"/>
          <a:ext cx="10614992" cy="6179399"/>
        </p:xfrm>
        <a:graphic>
          <a:graphicData uri="http://schemas.openxmlformats.org/drawingml/2006/table">
            <a:tbl>
              <a:tblPr/>
              <a:tblGrid>
                <a:gridCol w="3449406">
                  <a:extLst>
                    <a:ext uri="{9D8B030D-6E8A-4147-A177-3AD203B41FA5}">
                      <a16:colId xmlns:a16="http://schemas.microsoft.com/office/drawing/2014/main" val="1627334982"/>
                    </a:ext>
                  </a:extLst>
                </a:gridCol>
                <a:gridCol w="7165586">
                  <a:extLst>
                    <a:ext uri="{9D8B030D-6E8A-4147-A177-3AD203B41FA5}">
                      <a16:colId xmlns:a16="http://schemas.microsoft.com/office/drawing/2014/main" val="1919207863"/>
                    </a:ext>
                  </a:extLst>
                </a:gridCol>
              </a:tblGrid>
              <a:tr h="2059796">
                <a:tc>
                  <a:txBody>
                    <a:bodyPr/>
                    <a:lstStyle/>
                    <a:p>
                      <a:pPr marR="0" indent="0" algn="ct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endParaRPr lang="en-US" sz="600" kern="1400" dirty="0">
                        <a:ln>
                          <a:noFill/>
                        </a:ln>
                        <a:solidFill>
                          <a:schemeClr val="bg1"/>
                        </a:solidFill>
                        <a:effectLst/>
                        <a:latin typeface="CCCoffeeConcealer" panose="02000603000000000000" pitchFamily="2" charset="0"/>
                        <a:ea typeface="CCCoffeeConcealer" panose="02000603000000000000" pitchFamily="2" charset="0"/>
                      </a:endParaRP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7D4"/>
                    </a:solidFill>
                  </a:tcPr>
                </a:tc>
                <a:tc>
                  <a:txBody>
                    <a:bodyPr/>
                    <a:lstStyle/>
                    <a:p>
                      <a:pPr marR="0" indent="0" algn="ct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350218"/>
                  </a:ext>
                </a:extLst>
              </a:tr>
              <a:tr h="2059796">
                <a:tc>
                  <a:txBody>
                    <a:bodyPr/>
                    <a:lstStyle/>
                    <a:p>
                      <a:pPr marR="0" indent="0" algn="l" rtl="0">
                        <a:lnSpc>
                          <a:spcPct val="119000"/>
                        </a:lnSpc>
                        <a:spcBef>
                          <a:spcPts val="0"/>
                        </a:spcBef>
                        <a:spcAft>
                          <a:spcPts val="600"/>
                        </a:spcAft>
                      </a:pPr>
                      <a:r>
                        <a:rPr lang="en-US" sz="101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7D4"/>
                    </a:solidFill>
                  </a:tcPr>
                </a:tc>
                <a:tc>
                  <a:txBody>
                    <a:bodyPr/>
                    <a:lstStyle/>
                    <a:p>
                      <a:pPr marR="0" indent="0" algn="ctr" rtl="0">
                        <a:lnSpc>
                          <a:spcPct val="119000"/>
                        </a:lnSpc>
                        <a:spcBef>
                          <a:spcPts val="0"/>
                        </a:spcBef>
                        <a:spcAft>
                          <a:spcPts val="600"/>
                        </a:spcAft>
                      </a:pPr>
                      <a:r>
                        <a:rPr lang="en-US" sz="10100" kern="1400" dirty="0">
                          <a:ln>
                            <a:noFill/>
                          </a:ln>
                          <a:solidFill>
                            <a:srgbClr val="000000"/>
                          </a:solidFill>
                          <a:effectLst/>
                          <a:latin typeface="CCTheyWhineIWine" panose="02000603000000000000" pitchFamily="2" charset="0"/>
                          <a:ea typeface="CCTheyWhineIWine" panose="02000603000000000000" pitchFamily="2"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243632"/>
                  </a:ext>
                </a:extLst>
              </a:tr>
              <a:tr h="2059807">
                <a:tc>
                  <a:txBody>
                    <a:bodyPr/>
                    <a:lstStyle/>
                    <a:p>
                      <a:pPr marR="0" indent="0" algn="l" rtl="0">
                        <a:lnSpc>
                          <a:spcPct val="119000"/>
                        </a:lnSpc>
                        <a:spcBef>
                          <a:spcPts val="0"/>
                        </a:spcBef>
                        <a:spcAft>
                          <a:spcPts val="600"/>
                        </a:spcAft>
                      </a:pPr>
                      <a:r>
                        <a:rPr lang="en-US" sz="101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7D4"/>
                    </a:solidFill>
                  </a:tcPr>
                </a:tc>
                <a:tc>
                  <a:txBody>
                    <a:bodyPr/>
                    <a:lstStyle/>
                    <a:p>
                      <a:pPr marR="0" indent="0" algn="ct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endParaRPr lang="en-US" sz="600" kern="1400" dirty="0">
                        <a:ln>
                          <a:noFill/>
                        </a:ln>
                        <a:solidFill>
                          <a:srgbClr val="000000"/>
                        </a:solidFill>
                        <a:effectLst/>
                        <a:latin typeface="CCTheyWhineIWine" panose="02000603000000000000" pitchFamily="2" charset="0"/>
                        <a:ea typeface="CCTheyWhineIWine" panose="02000603000000000000" pitchFamily="2" charset="0"/>
                      </a:endParaRP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48129"/>
                  </a:ext>
                </a:extLst>
              </a:tr>
            </a:tbl>
          </a:graphicData>
        </a:graphic>
      </p:graphicFrame>
      <p:sp>
        <p:nvSpPr>
          <p:cNvPr id="5" name="TextBox 4"/>
          <p:cNvSpPr txBox="1"/>
          <p:nvPr/>
        </p:nvSpPr>
        <p:spPr>
          <a:xfrm>
            <a:off x="2284821" y="2493898"/>
            <a:ext cx="2970739" cy="336695"/>
          </a:xfrm>
          <a:prstGeom prst="rect">
            <a:avLst/>
          </a:prstGeom>
          <a:noFill/>
        </p:spPr>
        <p:txBody>
          <a:bodyPr wrap="square" rtlCol="0">
            <a:spAutoFit/>
          </a:bodyPr>
          <a:lstStyle/>
          <a:p>
            <a:pPr marL="0" marR="0" lvl="0" indent="0" algn="l" defTabSz="403433"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284821" y="4463625"/>
            <a:ext cx="2970739" cy="336695"/>
          </a:xfrm>
          <a:prstGeom prst="rect">
            <a:avLst/>
          </a:prstGeom>
          <a:noFill/>
        </p:spPr>
        <p:txBody>
          <a:bodyPr wrap="square" rtlCol="0">
            <a:spAutoFit/>
          </a:bodyPr>
          <a:lstStyle/>
          <a:p>
            <a:pPr marL="0" marR="0" lvl="0" indent="0" algn="l" defTabSz="403433"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6350577" y="554669"/>
            <a:ext cx="4267498" cy="1314142"/>
          </a:xfrm>
          <a:prstGeom prst="rect">
            <a:avLst/>
          </a:prstGeom>
          <a:noFill/>
        </p:spPr>
        <p:txBody>
          <a:bodyPr wrap="square" rtlCol="0">
            <a:spAutoFit/>
          </a:bodyPr>
          <a:lstStyle/>
          <a:p>
            <a:pPr marL="0" marR="0" lvl="0" indent="0" algn="l" defTabSz="403433"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333333"/>
              </a:solidFill>
              <a:effectLst/>
              <a:uLnTx/>
              <a:uFillTx/>
              <a:latin typeface="Noto Serif"/>
              <a:ea typeface="+mn-ea"/>
              <a:cs typeface="+mn-cs"/>
            </a:endParaRPr>
          </a:p>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dirty="0">
                <a:ln>
                  <a:noFill/>
                </a:ln>
                <a:solidFill>
                  <a:srgbClr val="333333"/>
                </a:solidFill>
                <a:effectLst/>
                <a:uLnTx/>
                <a:uFillTx/>
                <a:latin typeface="Noto Serif"/>
                <a:ea typeface="+mn-ea"/>
                <a:cs typeface="+mn-cs"/>
              </a:rPr>
              <a:t> Email</a:t>
            </a:r>
            <a:r>
              <a:rPr kumimoji="0" lang="en-US" sz="1588" b="0" i="0" u="none" strike="noStrike" kern="1200" cap="none" spc="0" normalizeH="0" baseline="0" noProof="0" dirty="0">
                <a:ln>
                  <a:noFill/>
                </a:ln>
                <a:solidFill>
                  <a:srgbClr val="333333"/>
                </a:solidFill>
                <a:effectLst/>
                <a:uLnTx/>
                <a:uFillTx/>
                <a:latin typeface="Noto Serif"/>
                <a:ea typeface="+mn-ea"/>
                <a:cs typeface="+mn-cs"/>
              </a:rPr>
              <a:t>: </a:t>
            </a:r>
            <a:r>
              <a:rPr kumimoji="0" lang="en-US" sz="1588" b="1" i="0" u="sng" strike="noStrike" kern="1200" cap="none" spc="0" normalizeH="0" baseline="0" noProof="0" dirty="0">
                <a:ln>
                  <a:noFill/>
                </a:ln>
                <a:solidFill>
                  <a:srgbClr val="191970"/>
                </a:solidFill>
                <a:effectLst/>
                <a:uLnTx/>
                <a:uFillTx/>
                <a:latin typeface="Noto Serif"/>
                <a:ea typeface="+mn-ea"/>
                <a:cs typeface="+mn-cs"/>
              </a:rPr>
              <a:t>dhannans@paulding.k12.ga.us</a:t>
            </a:r>
            <a:endParaRPr kumimoji="0" lang="en-US" sz="1588" b="0" i="0" u="none" strike="noStrike" kern="1200" cap="none" spc="0" normalizeH="0" baseline="0" noProof="0" dirty="0">
              <a:ln>
                <a:noFill/>
              </a:ln>
              <a:solidFill>
                <a:srgbClr val="333333"/>
              </a:solidFill>
              <a:effectLst/>
              <a:uLnTx/>
              <a:uFillTx/>
              <a:latin typeface="Noto Serif"/>
              <a:ea typeface="+mn-ea"/>
              <a:cs typeface="+mn-cs"/>
            </a:endParaRPr>
          </a:p>
          <a:p>
            <a:pPr lvl="0" defTabSz="403433">
              <a:defRPr/>
            </a:pPr>
            <a:r>
              <a:rPr kumimoji="0" lang="en-US" sz="1588" b="0" i="0" u="none" strike="noStrike" kern="1200" cap="none" spc="0" normalizeH="0" baseline="0" noProof="0" dirty="0">
                <a:ln>
                  <a:noFill/>
                </a:ln>
                <a:solidFill>
                  <a:srgbClr val="333333"/>
                </a:solidFill>
                <a:effectLst/>
                <a:uLnTx/>
                <a:uFillTx/>
                <a:latin typeface="Noto Serif"/>
                <a:ea typeface="+mn-ea"/>
                <a:cs typeface="+mn-cs"/>
              </a:rPr>
              <a:t> </a:t>
            </a:r>
            <a:r>
              <a:rPr kumimoji="0" lang="en-US" sz="1588" b="1" i="0" u="none" strike="noStrike" kern="1200" cap="none" spc="0" normalizeH="0" baseline="0" noProof="0" dirty="0">
                <a:ln>
                  <a:noFill/>
                </a:ln>
                <a:solidFill>
                  <a:srgbClr val="191970"/>
                </a:solidFill>
                <a:effectLst/>
                <a:uLnTx/>
                <a:uFillTx/>
                <a:latin typeface="Noto Serif"/>
                <a:ea typeface="+mn-ea"/>
                <a:cs typeface="+mn-cs"/>
              </a:rPr>
              <a:t>Class Dojo: </a:t>
            </a:r>
            <a:r>
              <a:rPr kumimoji="0" lang="en-US" sz="1588" b="1" i="0" u="none" strike="noStrike" kern="1200" cap="none" spc="0" normalizeH="0" baseline="0" noProof="0" dirty="0">
                <a:ln>
                  <a:noFill/>
                </a:ln>
                <a:solidFill>
                  <a:srgbClr val="191970"/>
                </a:solidFill>
                <a:effectLst/>
                <a:uLnTx/>
                <a:uFillTx/>
                <a:latin typeface="Noto Serif"/>
                <a:ea typeface="+mn-ea"/>
                <a:cs typeface="+mn-cs"/>
                <a:hlinkClick r:id="rId2"/>
              </a:rPr>
              <a:t>Mrs. </a:t>
            </a:r>
            <a:r>
              <a:rPr kumimoji="0" lang="en-US" sz="1588" b="1" i="0" u="none" strike="noStrike" kern="1200" cap="none" spc="0" normalizeH="0" baseline="0" noProof="0">
                <a:ln>
                  <a:noFill/>
                </a:ln>
                <a:solidFill>
                  <a:srgbClr val="191970"/>
                </a:solidFill>
                <a:effectLst/>
                <a:uLnTx/>
                <a:uFillTx/>
                <a:latin typeface="Noto Serif"/>
                <a:ea typeface="+mn-ea"/>
                <a:cs typeface="+mn-cs"/>
                <a:hlinkClick r:id="rId2"/>
              </a:rPr>
              <a:t>Hannans Class Dojo</a:t>
            </a:r>
            <a:endParaRPr kumimoji="0" lang="en-US" sz="1588" b="0" i="0" u="none" strike="noStrike" kern="1200" cap="none" spc="0" normalizeH="0" baseline="0" noProof="0" dirty="0">
              <a:ln>
                <a:noFill/>
              </a:ln>
              <a:solidFill>
                <a:srgbClr val="333333"/>
              </a:solidFill>
              <a:effectLst/>
              <a:uLnTx/>
              <a:uFillTx/>
              <a:latin typeface="Noto Serif"/>
              <a:ea typeface="+mn-ea"/>
              <a:cs typeface="+mn-cs"/>
            </a:endParaRPr>
          </a:p>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dirty="0">
                <a:ln>
                  <a:noFill/>
                </a:ln>
                <a:solidFill>
                  <a:srgbClr val="333333"/>
                </a:solidFill>
                <a:effectLst/>
                <a:uLnTx/>
                <a:uFillTx/>
                <a:latin typeface="Noto Serif"/>
                <a:ea typeface="+mn-ea"/>
                <a:cs typeface="+mn-cs"/>
              </a:rPr>
              <a:t>(best method of contact)</a:t>
            </a:r>
          </a:p>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dirty="0">
                <a:ln>
                  <a:noFill/>
                </a:ln>
                <a:solidFill>
                  <a:srgbClr val="333333"/>
                </a:solidFill>
                <a:effectLst/>
                <a:uLnTx/>
                <a:uFillTx/>
                <a:latin typeface="Noto Serif"/>
                <a:ea typeface="+mn-ea"/>
                <a:cs typeface="+mn-cs"/>
              </a:rPr>
              <a:t>Dallas Phone Number</a:t>
            </a:r>
            <a:r>
              <a:rPr kumimoji="0" lang="en-US" sz="1588" b="0" i="0" u="none" strike="noStrike" kern="1200" cap="none" spc="0" normalizeH="0" baseline="0" noProof="0" dirty="0">
                <a:ln>
                  <a:noFill/>
                </a:ln>
                <a:solidFill>
                  <a:srgbClr val="333333"/>
                </a:solidFill>
                <a:effectLst/>
                <a:uLnTx/>
                <a:uFillTx/>
                <a:latin typeface="Noto Serif"/>
                <a:ea typeface="+mn-ea"/>
                <a:cs typeface="+mn-cs"/>
              </a:rPr>
              <a:t>: 770-443-8018 </a:t>
            </a:r>
          </a:p>
        </p:txBody>
      </p:sp>
      <p:sp>
        <p:nvSpPr>
          <p:cNvPr id="7" name="TextBox 6"/>
          <p:cNvSpPr txBox="1"/>
          <p:nvPr/>
        </p:nvSpPr>
        <p:spPr>
          <a:xfrm>
            <a:off x="5255559" y="2465516"/>
            <a:ext cx="4895790" cy="1992853"/>
          </a:xfrm>
          <a:prstGeom prst="rect">
            <a:avLst/>
          </a:prstGeom>
          <a:noFill/>
        </p:spPr>
        <p:txBody>
          <a:bodyPr wrap="square" rtlCol="0">
            <a:spAutoFit/>
          </a:bodyPr>
          <a:lstStyle/>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Crayons – recommended Crayola 24 count</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Tissues</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Pencils – recommended Ticonderoga brand</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Scissors</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Glue Sticks </a:t>
            </a:r>
            <a:r>
              <a:rPr kumimoji="0" lang="en-US" sz="1235"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(6)</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Composition Notebook </a:t>
            </a:r>
            <a:r>
              <a:rPr kumimoji="0" lang="en-US" sz="1235"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(5)</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Spiralbound notebook with wide rule paper </a:t>
            </a:r>
            <a:r>
              <a:rPr kumimoji="0" lang="en-US" sz="1235"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Large Pink Pearl erasers</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pocket folders PLAIN COLOR (no prong)</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Hand Sanitizer  * Tissue</a:t>
            </a:r>
          </a:p>
        </p:txBody>
      </p:sp>
      <p:sp>
        <p:nvSpPr>
          <p:cNvPr id="8" name="TextBox 7"/>
          <p:cNvSpPr txBox="1"/>
          <p:nvPr/>
        </p:nvSpPr>
        <p:spPr>
          <a:xfrm>
            <a:off x="6849514" y="4590497"/>
            <a:ext cx="4895790" cy="1612749"/>
          </a:xfrm>
          <a:prstGeom prst="rect">
            <a:avLst/>
          </a:prstGeom>
          <a:noFill/>
        </p:spPr>
        <p:txBody>
          <a:bodyPr wrap="square" rtlCol="0">
            <a:spAutoFit/>
          </a:bodyPr>
          <a:lstStyle/>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35" dirty="0">
                <a:solidFill>
                  <a:prstClr val="black"/>
                </a:solidFill>
                <a:latin typeface="Comic Sans MS" panose="030F0702030302020204" pitchFamily="66" charset="0"/>
              </a:rPr>
              <a:t>Colored Copy Paper</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Disinfectant Wipes</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Baby Wipes</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Hand Sanitizer</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Quart Size Ziplock Bags</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Gallon Size Ziplock Bags</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35" dirty="0">
                <a:solidFill>
                  <a:prstClr val="black"/>
                </a:solidFill>
                <a:latin typeface="Comic Sans MS" panose="030F0702030302020204" pitchFamily="66" charset="0"/>
              </a:rPr>
              <a:t>Pencils</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3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Glue Sticks</a:t>
            </a:r>
          </a:p>
        </p:txBody>
      </p:sp>
      <p:sp>
        <p:nvSpPr>
          <p:cNvPr id="10" name="TextBox 9"/>
          <p:cNvSpPr txBox="1"/>
          <p:nvPr/>
        </p:nvSpPr>
        <p:spPr>
          <a:xfrm>
            <a:off x="1237896" y="2967232"/>
            <a:ext cx="2970739" cy="581249"/>
          </a:xfrm>
          <a:prstGeom prst="rect">
            <a:avLst/>
          </a:prstGeom>
          <a:noFill/>
        </p:spPr>
        <p:txBody>
          <a:bodyPr wrap="square" rtlCol="0">
            <a:spAutoFit/>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Supplies</a:t>
            </a:r>
          </a:p>
        </p:txBody>
      </p:sp>
      <p:sp>
        <p:nvSpPr>
          <p:cNvPr id="11" name="TextBox 10"/>
          <p:cNvSpPr txBox="1"/>
          <p:nvPr/>
        </p:nvSpPr>
        <p:spPr>
          <a:xfrm>
            <a:off x="1258445" y="4617332"/>
            <a:ext cx="2970739" cy="1559081"/>
          </a:xfrm>
          <a:prstGeom prst="rect">
            <a:avLst/>
          </a:prstGeom>
          <a:noFill/>
        </p:spPr>
        <p:txBody>
          <a:bodyPr wrap="square" rtlCol="0">
            <a:spAutoFit/>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Additional Supplies Appreciated</a:t>
            </a:r>
          </a:p>
        </p:txBody>
      </p:sp>
      <p:pic>
        <p:nvPicPr>
          <p:cNvPr id="2" name="Picture 1">
            <a:extLst>
              <a:ext uri="{FF2B5EF4-FFF2-40B4-BE49-F238E27FC236}">
                <a16:creationId xmlns:a16="http://schemas.microsoft.com/office/drawing/2014/main" id="{AA1F690E-5DC5-4D7F-8904-CDBD4264F56C}"/>
              </a:ext>
            </a:extLst>
          </p:cNvPr>
          <p:cNvPicPr>
            <a:picLocks noChangeAspect="1"/>
          </p:cNvPicPr>
          <p:nvPr/>
        </p:nvPicPr>
        <p:blipFill>
          <a:blip r:embed="rId3"/>
          <a:stretch>
            <a:fillRect/>
          </a:stretch>
        </p:blipFill>
        <p:spPr>
          <a:xfrm>
            <a:off x="5075742" y="4878111"/>
            <a:ext cx="5261664" cy="1275136"/>
          </a:xfrm>
          <a:prstGeom prst="rect">
            <a:avLst/>
          </a:prstGeom>
        </p:spPr>
      </p:pic>
      <p:sp>
        <p:nvSpPr>
          <p:cNvPr id="13" name="TextBox 12">
            <a:extLst>
              <a:ext uri="{FF2B5EF4-FFF2-40B4-BE49-F238E27FC236}">
                <a16:creationId xmlns:a16="http://schemas.microsoft.com/office/drawing/2014/main" id="{F8083399-B706-4E19-ACEC-24E4A7A7EC1C}"/>
              </a:ext>
            </a:extLst>
          </p:cNvPr>
          <p:cNvSpPr txBox="1"/>
          <p:nvPr/>
        </p:nvSpPr>
        <p:spPr>
          <a:xfrm>
            <a:off x="1237897" y="980368"/>
            <a:ext cx="2970739" cy="581249"/>
          </a:xfrm>
          <a:prstGeom prst="rect">
            <a:avLst/>
          </a:prstGeom>
          <a:noFill/>
        </p:spPr>
        <p:txBody>
          <a:bodyPr wrap="square" rtlCol="0">
            <a:spAutoFit/>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Contact</a:t>
            </a:r>
          </a:p>
        </p:txBody>
      </p:sp>
    </p:spTree>
    <p:extLst>
      <p:ext uri="{BB962C8B-B14F-4D97-AF65-F5344CB8AC3E}">
        <p14:creationId xmlns:p14="http://schemas.microsoft.com/office/powerpoint/2010/main" val="332282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03362" y="403052"/>
          <a:ext cx="10461528" cy="6051895"/>
        </p:xfrm>
        <a:graphic>
          <a:graphicData uri="http://schemas.openxmlformats.org/drawingml/2006/table">
            <a:tbl>
              <a:tblPr/>
              <a:tblGrid>
                <a:gridCol w="3277271">
                  <a:extLst>
                    <a:ext uri="{9D8B030D-6E8A-4147-A177-3AD203B41FA5}">
                      <a16:colId xmlns:a16="http://schemas.microsoft.com/office/drawing/2014/main" val="1627334982"/>
                    </a:ext>
                  </a:extLst>
                </a:gridCol>
                <a:gridCol w="7184257">
                  <a:extLst>
                    <a:ext uri="{9D8B030D-6E8A-4147-A177-3AD203B41FA5}">
                      <a16:colId xmlns:a16="http://schemas.microsoft.com/office/drawing/2014/main" val="1919207863"/>
                    </a:ext>
                  </a:extLst>
                </a:gridCol>
              </a:tblGrid>
              <a:tr h="2006541">
                <a:tc>
                  <a:txBody>
                    <a:bodyPr/>
                    <a:lstStyle/>
                    <a:p>
                      <a:pPr marR="0" indent="0" algn="l"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7D4"/>
                    </a:solidFill>
                  </a:tcPr>
                </a:tc>
                <a:tc>
                  <a:txBody>
                    <a:bodyPr/>
                    <a:lstStyle/>
                    <a:p>
                      <a:pPr marR="0" indent="0" algn="l"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350218"/>
                  </a:ext>
                </a:extLst>
              </a:tr>
              <a:tr h="2006541">
                <a:tc>
                  <a:txBody>
                    <a:bodyPr/>
                    <a:lstStyle/>
                    <a:p>
                      <a:pPr marR="0" indent="0" algn="l"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7D4"/>
                    </a:solidFill>
                  </a:tcPr>
                </a:tc>
                <a:tc>
                  <a:txBody>
                    <a:bodyPr/>
                    <a:lstStyle/>
                    <a:p>
                      <a:pPr marR="0" indent="0" algn="l"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p>
                      <a:pPr marR="0" indent="0" algn="l" rtl="0">
                        <a:lnSpc>
                          <a:spcPct val="119000"/>
                        </a:lnSpc>
                        <a:spcBef>
                          <a:spcPts val="0"/>
                        </a:spcBef>
                        <a:spcAft>
                          <a:spcPts val="600"/>
                        </a:spcAft>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In order to be eligible, </a:t>
                      </a:r>
                      <a:r>
                        <a:rPr kumimoji="0" lang="en-US" sz="1400" b="1"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PLEASE fill out the APPLICATION online</a:t>
                      </a: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for the cafeteria </a:t>
                      </a:r>
                    </a:p>
                    <a:p>
                      <a:pPr marL="0" marR="0" indent="0" algn="l" rtl="0">
                        <a:lnSpc>
                          <a:spcPct val="119000"/>
                        </a:lnSpc>
                        <a:spcBef>
                          <a:spcPts val="0"/>
                        </a:spcBef>
                        <a:spcAft>
                          <a:spcPts val="600"/>
                        </a:spcAft>
                        <a:buFont typeface="Arial" panose="020B0604020202020204" pitchFamily="34" charset="0"/>
                        <a:buNone/>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Reduced Breakfast $.30</a:t>
                      </a:r>
                    </a:p>
                    <a:p>
                      <a:pPr marL="0" marR="0" indent="0" algn="l" rtl="0">
                        <a:lnSpc>
                          <a:spcPct val="119000"/>
                        </a:lnSpc>
                        <a:spcBef>
                          <a:spcPts val="0"/>
                        </a:spcBef>
                        <a:spcAft>
                          <a:spcPts val="600"/>
                        </a:spcAft>
                        <a:buFont typeface="Arial" panose="020B0604020202020204" pitchFamily="34" charset="0"/>
                        <a:buNone/>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Reduced Lunch $.40</a:t>
                      </a:r>
                      <a:endParaRPr lang="en-US" sz="600" kern="1400" dirty="0">
                        <a:ln>
                          <a:noFill/>
                        </a:ln>
                        <a:solidFill>
                          <a:srgbClr val="000000"/>
                        </a:solidFill>
                        <a:effectLst/>
                        <a:latin typeface="Calibri" panose="020F0502020204030204" pitchFamily="34" charset="0"/>
                      </a:endParaRP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243632"/>
                  </a:ext>
                </a:extLst>
              </a:tr>
              <a:tr h="2038813">
                <a:tc>
                  <a:txBody>
                    <a:bodyPr/>
                    <a:lstStyle/>
                    <a:p>
                      <a:pPr marR="0" indent="0" algn="l"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7D4"/>
                    </a:solidFill>
                  </a:tcPr>
                </a:tc>
                <a:tc>
                  <a:txBody>
                    <a:bodyPr/>
                    <a:lstStyle/>
                    <a:p>
                      <a:pPr marR="0" indent="0" algn="l" rtl="0">
                        <a:lnSpc>
                          <a:spcPct val="119000"/>
                        </a:lnSpc>
                        <a:spcBef>
                          <a:spcPts val="0"/>
                        </a:spcBef>
                        <a:spcAft>
                          <a:spcPts val="600"/>
                        </a:spcAft>
                      </a:pPr>
                      <a:endParaRPr lang="en-US" sz="700" b="0" kern="1400" dirty="0">
                        <a:ln>
                          <a:noFill/>
                        </a:ln>
                        <a:solidFill>
                          <a:srgbClr val="000000"/>
                        </a:solidFill>
                        <a:effectLst/>
                        <a:latin typeface="Comic Sans MS" panose="030F0702030302020204" pitchFamily="66" charset="0"/>
                      </a:endParaRPr>
                    </a:p>
                    <a:p>
                      <a:pPr marR="0" indent="0" algn="l" rtl="0">
                        <a:lnSpc>
                          <a:spcPct val="119000"/>
                        </a:lnSpc>
                        <a:spcBef>
                          <a:spcPts val="0"/>
                        </a:spcBef>
                        <a:spcAft>
                          <a:spcPts val="600"/>
                        </a:spcAft>
                      </a:pPr>
                      <a:r>
                        <a:rPr lang="en-US" sz="1400" b="0" kern="1400" dirty="0">
                          <a:ln>
                            <a:noFill/>
                          </a:ln>
                          <a:solidFill>
                            <a:srgbClr val="000000"/>
                          </a:solidFill>
                          <a:effectLst/>
                          <a:latin typeface="Comic Sans MS" panose="030F0702030302020204" pitchFamily="66" charset="0"/>
                        </a:rPr>
                        <a:t>Children can purchase various ice cream/popsicle flavors each Friday for $1.00. The start date for this will be determined after school begins. This year we are asking parents to use </a:t>
                      </a:r>
                      <a:r>
                        <a:rPr lang="en-US" sz="1400" b="1" kern="1400" dirty="0">
                          <a:ln>
                            <a:noFill/>
                          </a:ln>
                          <a:solidFill>
                            <a:srgbClr val="000000"/>
                          </a:solidFill>
                          <a:effectLst/>
                          <a:latin typeface="Comic Sans MS" panose="030F0702030302020204" pitchFamily="66" charset="0"/>
                        </a:rPr>
                        <a:t>REVTRAK </a:t>
                      </a:r>
                      <a:r>
                        <a:rPr lang="en-US" sz="1400" b="0" kern="1400" dirty="0">
                          <a:ln>
                            <a:noFill/>
                          </a:ln>
                          <a:solidFill>
                            <a:srgbClr val="000000"/>
                          </a:solidFill>
                          <a:effectLst/>
                          <a:latin typeface="Comic Sans MS" panose="030F0702030302020204" pitchFamily="66" charset="0"/>
                        </a:rPr>
                        <a:t>for FROSTY FRIDAY money in order to prevent teachers from touching money.</a:t>
                      </a:r>
                    </a:p>
                    <a:p>
                      <a:pPr marR="0" indent="0" algn="l" rtl="0">
                        <a:lnSpc>
                          <a:spcPct val="119000"/>
                        </a:lnSpc>
                        <a:spcBef>
                          <a:spcPts val="0"/>
                        </a:spcBef>
                        <a:spcAft>
                          <a:spcPts val="600"/>
                        </a:spcAft>
                      </a:pPr>
                      <a:endParaRPr lang="en-US" sz="700" b="0" kern="1400" dirty="0">
                        <a:ln>
                          <a:noFill/>
                        </a:ln>
                        <a:solidFill>
                          <a:srgbClr val="000000"/>
                        </a:solidFill>
                        <a:effectLst/>
                        <a:latin typeface="Comic Sans MS" panose="030F0702030302020204" pitchFamily="66" charset="0"/>
                      </a:endParaRPr>
                    </a:p>
                    <a:p>
                      <a:pPr marR="0" indent="0" algn="l" rtl="0">
                        <a:lnSpc>
                          <a:spcPct val="119000"/>
                        </a:lnSpc>
                        <a:spcBef>
                          <a:spcPts val="0"/>
                        </a:spcBef>
                        <a:spcAft>
                          <a:spcPts val="600"/>
                        </a:spcAft>
                      </a:pPr>
                      <a:r>
                        <a:rPr lang="en-US" sz="1400" b="1" i="0" u="sng" kern="1200" dirty="0">
                          <a:solidFill>
                            <a:schemeClr val="tx1"/>
                          </a:solidFill>
                          <a:effectLst/>
                          <a:latin typeface="+mn-lt"/>
                          <a:ea typeface="+mn-ea"/>
                          <a:cs typeface="+mn-cs"/>
                          <a:hlinkClick r:id="rId2" tooltip="Original URL: https://paulding.revtrak.net/elementary-schools/dallas-es/#/list. Click or tap if you trust this link."/>
                        </a:rPr>
                        <a:t>https://paulding.revtrak.net/elementary-schools/dallas-es/#/list</a:t>
                      </a:r>
                      <a:r>
                        <a:rPr lang="en-US" sz="1400" b="1" kern="1400" dirty="0">
                          <a:ln>
                            <a:noFill/>
                          </a:ln>
                          <a:solidFill>
                            <a:srgbClr val="000000"/>
                          </a:solidFill>
                          <a:effectLst/>
                          <a:latin typeface="Comic Sans MS" panose="030F0702030302020204" pitchFamily="66"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48129"/>
                  </a:ext>
                </a:extLst>
              </a:tr>
            </a:tbl>
          </a:graphicData>
        </a:graphic>
      </p:graphicFrame>
      <p:sp>
        <p:nvSpPr>
          <p:cNvPr id="10" name="TextBox 9"/>
          <p:cNvSpPr txBox="1"/>
          <p:nvPr/>
        </p:nvSpPr>
        <p:spPr>
          <a:xfrm>
            <a:off x="1317660" y="613914"/>
            <a:ext cx="2970739" cy="1070165"/>
          </a:xfrm>
          <a:prstGeom prst="rect">
            <a:avLst/>
          </a:prstGeom>
          <a:noFill/>
        </p:spPr>
        <p:txBody>
          <a:bodyPr wrap="square" rtlCol="0">
            <a:spAutoFit/>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Cafeteria </a:t>
            </a:r>
          </a:p>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Information</a:t>
            </a:r>
          </a:p>
        </p:txBody>
      </p:sp>
      <p:sp>
        <p:nvSpPr>
          <p:cNvPr id="11" name="TextBox 10"/>
          <p:cNvSpPr txBox="1"/>
          <p:nvPr/>
        </p:nvSpPr>
        <p:spPr>
          <a:xfrm>
            <a:off x="1428808" y="2419369"/>
            <a:ext cx="2970739" cy="2047997"/>
          </a:xfrm>
          <a:prstGeom prst="rect">
            <a:avLst/>
          </a:prstGeom>
          <a:noFill/>
        </p:spPr>
        <p:txBody>
          <a:bodyPr wrap="square" rtlCol="0">
            <a:spAutoFit/>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Free and Reduced </a:t>
            </a:r>
          </a:p>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Breakfast/</a:t>
            </a:r>
          </a:p>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Lunch</a:t>
            </a:r>
          </a:p>
        </p:txBody>
      </p:sp>
      <p:sp>
        <p:nvSpPr>
          <p:cNvPr id="12" name="TextBox 11"/>
          <p:cNvSpPr txBox="1"/>
          <p:nvPr/>
        </p:nvSpPr>
        <p:spPr>
          <a:xfrm>
            <a:off x="1428808" y="4923330"/>
            <a:ext cx="2970739" cy="1070165"/>
          </a:xfrm>
          <a:prstGeom prst="rect">
            <a:avLst/>
          </a:prstGeom>
          <a:noFill/>
        </p:spPr>
        <p:txBody>
          <a:bodyPr wrap="square" rtlCol="0">
            <a:spAutoFit/>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Frosty </a:t>
            </a:r>
          </a:p>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Friday</a:t>
            </a:r>
          </a:p>
        </p:txBody>
      </p:sp>
      <p:sp>
        <p:nvSpPr>
          <p:cNvPr id="13" name="TextBox 12"/>
          <p:cNvSpPr txBox="1"/>
          <p:nvPr/>
        </p:nvSpPr>
        <p:spPr>
          <a:xfrm>
            <a:off x="6434126" y="551649"/>
            <a:ext cx="4895790" cy="1613455"/>
          </a:xfrm>
          <a:prstGeom prst="rect">
            <a:avLst/>
          </a:prstGeom>
          <a:noFill/>
        </p:spPr>
        <p:txBody>
          <a:bodyPr wrap="square" rtlCol="0">
            <a:spAutoFit/>
          </a:bodyPr>
          <a:lstStyle/>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12"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Breakfast: $1.40</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12"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12"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Lunch: $2.15</a:t>
            </a: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12"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252146" marR="0" lvl="0" indent="-252146" algn="l" defTabSz="4034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12"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Extra Milk: $.60</a:t>
            </a:r>
          </a:p>
          <a:p>
            <a:pPr marL="0" marR="0" lvl="0" indent="0" algn="l" defTabSz="403433" rtl="0" eaLnBrk="1" fontAlgn="auto" latinLnBrk="0" hangingPunct="1">
              <a:lnSpc>
                <a:spcPct val="100000"/>
              </a:lnSpc>
              <a:spcBef>
                <a:spcPts val="0"/>
              </a:spcBef>
              <a:spcAft>
                <a:spcPts val="0"/>
              </a:spcAft>
              <a:buClrTx/>
              <a:buSzTx/>
              <a:buFontTx/>
              <a:buNone/>
              <a:tabLst/>
              <a:defRPr/>
            </a:pPr>
            <a:br>
              <a:rPr kumimoji="0" lang="en-US" sz="1412"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endParaRPr kumimoji="0" lang="en-US" sz="1412"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256397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71103" y="238539"/>
          <a:ext cx="10906540" cy="6201006"/>
        </p:xfrm>
        <a:graphic>
          <a:graphicData uri="http://schemas.openxmlformats.org/drawingml/2006/table">
            <a:tbl>
              <a:tblPr/>
              <a:tblGrid>
                <a:gridCol w="3034749">
                  <a:extLst>
                    <a:ext uri="{9D8B030D-6E8A-4147-A177-3AD203B41FA5}">
                      <a16:colId xmlns:a16="http://schemas.microsoft.com/office/drawing/2014/main" val="1627334982"/>
                    </a:ext>
                  </a:extLst>
                </a:gridCol>
                <a:gridCol w="7871791">
                  <a:extLst>
                    <a:ext uri="{9D8B030D-6E8A-4147-A177-3AD203B41FA5}">
                      <a16:colId xmlns:a16="http://schemas.microsoft.com/office/drawing/2014/main" val="1919207863"/>
                    </a:ext>
                  </a:extLst>
                </a:gridCol>
              </a:tblGrid>
              <a:tr h="2132280">
                <a:tc>
                  <a:txBody>
                    <a:bodyPr/>
                    <a:lstStyle/>
                    <a:p>
                      <a:pPr marR="0" indent="0" algn="ct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endParaRPr lang="en-US" sz="600" kern="1400" dirty="0">
                        <a:ln>
                          <a:noFill/>
                        </a:ln>
                        <a:solidFill>
                          <a:schemeClr val="bg1"/>
                        </a:solidFill>
                        <a:effectLst/>
                        <a:latin typeface="CCCoffeeConcealer" panose="02000603000000000000" pitchFamily="2" charset="0"/>
                        <a:ea typeface="CCCoffeeConcealer" panose="02000603000000000000" pitchFamily="2" charset="0"/>
                      </a:endParaRP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7D4"/>
                    </a:solidFill>
                  </a:tcPr>
                </a:tc>
                <a:tc>
                  <a:txBody>
                    <a:bodyPr/>
                    <a:lstStyle/>
                    <a:p>
                      <a:pPr marR="0" indent="0" algn="ct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350218"/>
                  </a:ext>
                </a:extLst>
              </a:tr>
              <a:tr h="2034358">
                <a:tc>
                  <a:txBody>
                    <a:bodyPr/>
                    <a:lstStyle/>
                    <a:p>
                      <a:pPr marR="0" indent="0" algn="l" rtl="0">
                        <a:lnSpc>
                          <a:spcPct val="119000"/>
                        </a:lnSpc>
                        <a:spcBef>
                          <a:spcPts val="0"/>
                        </a:spcBef>
                        <a:spcAft>
                          <a:spcPts val="600"/>
                        </a:spcAft>
                      </a:pPr>
                      <a:r>
                        <a:rPr lang="en-US" sz="101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7D4"/>
                    </a:solidFill>
                  </a:tcPr>
                </a:tc>
                <a:tc>
                  <a:txBody>
                    <a:bodyPr/>
                    <a:lstStyle/>
                    <a:p>
                      <a:pPr marR="0" indent="0" algn="ctr" rtl="0">
                        <a:lnSpc>
                          <a:spcPct val="119000"/>
                        </a:lnSpc>
                        <a:spcBef>
                          <a:spcPts val="0"/>
                        </a:spcBef>
                        <a:spcAft>
                          <a:spcPts val="600"/>
                        </a:spcAft>
                      </a:pPr>
                      <a:r>
                        <a:rPr lang="en-US" sz="10100" kern="1400" dirty="0">
                          <a:ln>
                            <a:noFill/>
                          </a:ln>
                          <a:solidFill>
                            <a:srgbClr val="000000"/>
                          </a:solidFill>
                          <a:effectLst/>
                          <a:latin typeface="CCTheyWhineIWine" panose="02000603000000000000" pitchFamily="2" charset="0"/>
                          <a:ea typeface="CCTheyWhineIWine" panose="02000603000000000000" pitchFamily="2"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243632"/>
                  </a:ext>
                </a:extLst>
              </a:tr>
              <a:tr h="2034368">
                <a:tc>
                  <a:txBody>
                    <a:bodyPr/>
                    <a:lstStyle/>
                    <a:p>
                      <a:pPr marR="0" indent="0" algn="l" rtl="0">
                        <a:lnSpc>
                          <a:spcPct val="119000"/>
                        </a:lnSpc>
                        <a:spcBef>
                          <a:spcPts val="0"/>
                        </a:spcBef>
                        <a:spcAft>
                          <a:spcPts val="600"/>
                        </a:spcAft>
                      </a:pPr>
                      <a:r>
                        <a:rPr lang="en-US" sz="101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7D4"/>
                    </a:solidFill>
                  </a:tcPr>
                </a:tc>
                <a:tc>
                  <a:txBody>
                    <a:bodyPr/>
                    <a:lstStyle/>
                    <a:p>
                      <a:pPr marR="0" indent="0" algn="ct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endParaRPr lang="en-US" sz="600" kern="1400" dirty="0">
                        <a:ln>
                          <a:noFill/>
                        </a:ln>
                        <a:solidFill>
                          <a:srgbClr val="000000"/>
                        </a:solidFill>
                        <a:effectLst/>
                        <a:latin typeface="CCTheyWhineIWine" panose="02000603000000000000" pitchFamily="2" charset="0"/>
                        <a:ea typeface="CCTheyWhineIWine" panose="02000603000000000000" pitchFamily="2" charset="0"/>
                      </a:endParaRP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48129"/>
                  </a:ext>
                </a:extLst>
              </a:tr>
            </a:tbl>
          </a:graphicData>
        </a:graphic>
      </p:graphicFrame>
      <p:sp>
        <p:nvSpPr>
          <p:cNvPr id="10" name="TextBox 9"/>
          <p:cNvSpPr txBox="1"/>
          <p:nvPr/>
        </p:nvSpPr>
        <p:spPr>
          <a:xfrm>
            <a:off x="795354" y="1008986"/>
            <a:ext cx="2970739" cy="581249"/>
          </a:xfrm>
          <a:prstGeom prst="rect">
            <a:avLst/>
          </a:prstGeom>
          <a:noFill/>
        </p:spPr>
        <p:txBody>
          <a:bodyPr wrap="square" rtlCol="0">
            <a:spAutoFit/>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Specials</a:t>
            </a:r>
          </a:p>
        </p:txBody>
      </p:sp>
      <p:sp>
        <p:nvSpPr>
          <p:cNvPr id="11" name="TextBox 10"/>
          <p:cNvSpPr txBox="1"/>
          <p:nvPr/>
        </p:nvSpPr>
        <p:spPr>
          <a:xfrm>
            <a:off x="687987" y="5267765"/>
            <a:ext cx="2970739" cy="581249"/>
          </a:xfrm>
          <a:prstGeom prst="rect">
            <a:avLst/>
          </a:prstGeom>
          <a:noFill/>
        </p:spPr>
        <p:txBody>
          <a:bodyPr wrap="square" rtlCol="0">
            <a:spAutoFit/>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Birthdays</a:t>
            </a:r>
          </a:p>
        </p:txBody>
      </p:sp>
      <p:sp>
        <p:nvSpPr>
          <p:cNvPr id="12" name="TextBox 11"/>
          <p:cNvSpPr txBox="1"/>
          <p:nvPr/>
        </p:nvSpPr>
        <p:spPr>
          <a:xfrm>
            <a:off x="795354" y="2944724"/>
            <a:ext cx="2970739" cy="1070165"/>
          </a:xfrm>
          <a:prstGeom prst="rect">
            <a:avLst/>
          </a:prstGeom>
          <a:noFill/>
        </p:spPr>
        <p:txBody>
          <a:bodyPr wrap="square" rtlCol="0">
            <a:spAutoFit/>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Snack/Water Bottles</a:t>
            </a:r>
          </a:p>
        </p:txBody>
      </p:sp>
      <p:sp>
        <p:nvSpPr>
          <p:cNvPr id="13" name="TextBox 12"/>
          <p:cNvSpPr txBox="1"/>
          <p:nvPr/>
        </p:nvSpPr>
        <p:spPr>
          <a:xfrm>
            <a:off x="4186326" y="601951"/>
            <a:ext cx="4659813" cy="1395318"/>
          </a:xfrm>
          <a:prstGeom prst="rect">
            <a:avLst/>
          </a:prstGeom>
          <a:noFill/>
        </p:spPr>
        <p:txBody>
          <a:bodyPr wrap="square" rtlCol="0">
            <a:spAutoFit/>
          </a:bodyPr>
          <a:lstStyle/>
          <a:p>
            <a:pPr marL="0" marR="0" lvl="0" indent="0" algn="l" defTabSz="403433" rtl="0" eaLnBrk="1" fontAlgn="auto" latinLnBrk="0" hangingPunct="1">
              <a:lnSpc>
                <a:spcPct val="107000"/>
              </a:lnSpc>
              <a:spcBef>
                <a:spcPts val="0"/>
              </a:spcBef>
              <a:spcAft>
                <a:spcPts val="706"/>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Your child will have specials each day.  A specials calendar will come home soon. The specials opportunities are </a:t>
            </a:r>
            <a:r>
              <a:rPr kumimoji="0" lang="en-US" sz="1600" b="0" i="0" u="none" strike="noStrike" kern="1200" cap="none" spc="0" normalizeH="0" baseline="0" noProof="0" dirty="0" err="1">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p.e.</a:t>
            </a: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 music, art, media and STEM.  When your child has </a:t>
            </a:r>
            <a:r>
              <a:rPr kumimoji="0" lang="en-US" sz="1600" b="0" i="0" u="none" strike="noStrike" kern="1200" cap="none" spc="0" normalizeH="0" baseline="0" noProof="0" dirty="0" err="1">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p.e.</a:t>
            </a: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 he/she will need to wear tennis shoes.  </a:t>
            </a:r>
          </a:p>
        </p:txBody>
      </p:sp>
      <p:sp>
        <p:nvSpPr>
          <p:cNvPr id="14" name="TextBox 13"/>
          <p:cNvSpPr txBox="1"/>
          <p:nvPr/>
        </p:nvSpPr>
        <p:spPr>
          <a:xfrm>
            <a:off x="3895862" y="4784667"/>
            <a:ext cx="7285382" cy="1131848"/>
          </a:xfrm>
          <a:prstGeom prst="rect">
            <a:avLst/>
          </a:prstGeom>
          <a:noFill/>
        </p:spPr>
        <p:txBody>
          <a:bodyPr wrap="square" rtlCol="0">
            <a:spAutoFit/>
          </a:bodyPr>
          <a:lstStyle/>
          <a:p>
            <a:pPr marL="0" marR="0" lvl="0" indent="0" algn="l" defTabSz="403433" rtl="0" eaLnBrk="1" fontAlgn="auto" latinLnBrk="0" hangingPunct="1">
              <a:lnSpc>
                <a:spcPct val="107000"/>
              </a:lnSpc>
              <a:spcBef>
                <a:spcPts val="0"/>
              </a:spcBef>
              <a:spcAft>
                <a:spcPts val="706"/>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We are not allowed to celebrate in the classroom. Parents will not be allowed to visit for lunch this year. </a:t>
            </a:r>
            <a:r>
              <a:rPr lang="en-US" sz="16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If you would like your child to celebrate in school, please consider sending in a non-edible treat as outside food is restricted at this time.</a:t>
            </a:r>
            <a:endPar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15" name="TextBox 14"/>
          <p:cNvSpPr txBox="1"/>
          <p:nvPr/>
        </p:nvSpPr>
        <p:spPr>
          <a:xfrm>
            <a:off x="4101549" y="2621694"/>
            <a:ext cx="5744817" cy="1395318"/>
          </a:xfrm>
          <a:prstGeom prst="rect">
            <a:avLst/>
          </a:prstGeom>
          <a:noFill/>
        </p:spPr>
        <p:txBody>
          <a:bodyPr wrap="square" rtlCol="0">
            <a:spAutoFit/>
          </a:bodyPr>
          <a:lstStyle/>
          <a:p>
            <a:pPr marL="0" marR="0" lvl="0" indent="0" algn="l" defTabSz="403433" rtl="0" eaLnBrk="1" fontAlgn="auto" latinLnBrk="0" hangingPunct="1">
              <a:lnSpc>
                <a:spcPct val="107000"/>
              </a:lnSpc>
              <a:spcBef>
                <a:spcPts val="0"/>
              </a:spcBef>
              <a:spcAft>
                <a:spcPts val="706"/>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Students will be able to have a snack </a:t>
            </a:r>
            <a:r>
              <a:rPr kumimoji="0" lang="en-US" sz="16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DURING</a:t>
            </a:r>
            <a:r>
              <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 recess each day. This is a snack that you will provide from home.  Please try to send in nutritious snacks if possible. Water is the only drink that is allowed. The water fountains may only be used to refill water bottles. </a:t>
            </a:r>
          </a:p>
        </p:txBody>
      </p:sp>
    </p:spTree>
    <p:extLst>
      <p:ext uri="{BB962C8B-B14F-4D97-AF65-F5344CB8AC3E}">
        <p14:creationId xmlns:p14="http://schemas.microsoft.com/office/powerpoint/2010/main" val="32425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15295739"/>
              </p:ext>
            </p:extLst>
          </p:nvPr>
        </p:nvGraphicFramePr>
        <p:xfrm>
          <a:off x="613464" y="265044"/>
          <a:ext cx="11304105" cy="7064731"/>
        </p:xfrm>
        <a:graphic>
          <a:graphicData uri="http://schemas.openxmlformats.org/drawingml/2006/table">
            <a:tbl>
              <a:tblPr/>
              <a:tblGrid>
                <a:gridCol w="2977875">
                  <a:extLst>
                    <a:ext uri="{9D8B030D-6E8A-4147-A177-3AD203B41FA5}">
                      <a16:colId xmlns:a16="http://schemas.microsoft.com/office/drawing/2014/main" val="1627334982"/>
                    </a:ext>
                  </a:extLst>
                </a:gridCol>
                <a:gridCol w="8326230">
                  <a:extLst>
                    <a:ext uri="{9D8B030D-6E8A-4147-A177-3AD203B41FA5}">
                      <a16:colId xmlns:a16="http://schemas.microsoft.com/office/drawing/2014/main" val="1919207863"/>
                    </a:ext>
                  </a:extLst>
                </a:gridCol>
              </a:tblGrid>
              <a:tr h="2739413">
                <a:tc>
                  <a:txBody>
                    <a:bodyPr/>
                    <a:lstStyle/>
                    <a:p>
                      <a:pPr marR="0" indent="0" algn="l"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7D4"/>
                    </a:solidFill>
                  </a:tcPr>
                </a:tc>
                <a:tc>
                  <a:txBody>
                    <a:bodyPr/>
                    <a:lstStyle/>
                    <a:p>
                      <a:pPr marR="0" indent="0" algn="l"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350218"/>
                  </a:ext>
                </a:extLst>
              </a:tr>
              <a:tr h="3140255">
                <a:tc>
                  <a:txBody>
                    <a:bodyPr/>
                    <a:lstStyle/>
                    <a:p>
                      <a:pPr marR="0" indent="0" algn="l"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7D4"/>
                    </a:solidFill>
                  </a:tcPr>
                </a:tc>
                <a:tc>
                  <a:txBody>
                    <a:bodyPr/>
                    <a:lstStyle/>
                    <a:p>
                      <a:pPr marR="0" indent="0" algn="l" rtl="0">
                        <a:lnSpc>
                          <a:spcPct val="119000"/>
                        </a:lnSpc>
                        <a:spcBef>
                          <a:spcPts val="0"/>
                        </a:spcBef>
                        <a:spcAft>
                          <a:spcPts val="600"/>
                        </a:spcAft>
                      </a:pPr>
                      <a:endParaRPr lang="en-US" sz="1400" b="0" kern="1200" dirty="0">
                        <a:solidFill>
                          <a:schemeClr val="tx1"/>
                        </a:solidFill>
                        <a:effectLst/>
                        <a:latin typeface="Arial" panose="020B0604020202020204" pitchFamily="34" charset="0"/>
                        <a:ea typeface="+mn-ea"/>
                        <a:cs typeface="Arial" panose="020B0604020202020204" pitchFamily="34" charset="0"/>
                      </a:endParaRPr>
                    </a:p>
                    <a:p>
                      <a:pPr marL="0" marR="0" indent="0" algn="l" rtl="0">
                        <a:lnSpc>
                          <a:spcPct val="119000"/>
                        </a:lnSpc>
                        <a:spcBef>
                          <a:spcPts val="0"/>
                        </a:spcBef>
                        <a:spcAft>
                          <a:spcPts val="600"/>
                        </a:spcAft>
                        <a:buFont typeface="Arial" panose="020B0604020202020204" pitchFamily="34" charset="0"/>
                        <a:buNone/>
                      </a:pPr>
                      <a:endParaRPr lang="en-US" sz="600" kern="1400" dirty="0">
                        <a:ln>
                          <a:noFill/>
                        </a:ln>
                        <a:solidFill>
                          <a:srgbClr val="000000"/>
                        </a:solidFill>
                        <a:effectLst/>
                        <a:latin typeface="Calibri" panose="020F0502020204030204" pitchFamily="34" charset="0"/>
                      </a:endParaRP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243632"/>
                  </a:ext>
                </a:extLst>
              </a:tr>
              <a:tr h="1185063">
                <a:tc>
                  <a:txBody>
                    <a:bodyPr/>
                    <a:lstStyle/>
                    <a:p>
                      <a:pPr marR="0" indent="0" algn="l"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BC7D4"/>
                    </a:solidFill>
                  </a:tcPr>
                </a:tc>
                <a:tc>
                  <a:txBody>
                    <a:bodyPr/>
                    <a:lstStyle/>
                    <a:p>
                      <a:pPr marR="0" indent="0" algn="l" rtl="0">
                        <a:lnSpc>
                          <a:spcPct val="119000"/>
                        </a:lnSpc>
                        <a:spcBef>
                          <a:spcPts val="0"/>
                        </a:spcBef>
                        <a:spcAft>
                          <a:spcPts val="600"/>
                        </a:spcAft>
                      </a:pPr>
                      <a:endParaRPr lang="en-US" sz="700" b="0" kern="1400" dirty="0">
                        <a:ln>
                          <a:noFill/>
                        </a:ln>
                        <a:solidFill>
                          <a:srgbClr val="000000"/>
                        </a:solidFill>
                        <a:effectLst/>
                        <a:latin typeface="Comic Sans MS" panose="030F0702030302020204" pitchFamily="66" charset="0"/>
                      </a:endParaRPr>
                    </a:p>
                  </a:txBody>
                  <a:tcPr marL="23211" marR="23211" marT="23211" marB="23211">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48129"/>
                  </a:ext>
                </a:extLst>
              </a:tr>
            </a:tbl>
          </a:graphicData>
        </a:graphic>
      </p:graphicFrame>
      <p:sp>
        <p:nvSpPr>
          <p:cNvPr id="10" name="TextBox 9"/>
          <p:cNvSpPr txBox="1"/>
          <p:nvPr/>
        </p:nvSpPr>
        <p:spPr>
          <a:xfrm>
            <a:off x="694081" y="442402"/>
            <a:ext cx="2970739" cy="581249"/>
          </a:xfrm>
          <a:prstGeom prst="rect">
            <a:avLst/>
          </a:prstGeom>
          <a:noFill/>
        </p:spPr>
        <p:txBody>
          <a:bodyPr wrap="square" rtlCol="0">
            <a:spAutoFit/>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kumimoji="0" lang="en-US" sz="31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Behavior</a:t>
            </a:r>
          </a:p>
        </p:txBody>
      </p:sp>
      <p:sp>
        <p:nvSpPr>
          <p:cNvPr id="13" name="TextBox 12"/>
          <p:cNvSpPr txBox="1"/>
          <p:nvPr/>
        </p:nvSpPr>
        <p:spPr>
          <a:xfrm>
            <a:off x="6682746" y="327324"/>
            <a:ext cx="4895790" cy="2092881"/>
          </a:xfrm>
          <a:prstGeom prst="rect">
            <a:avLst/>
          </a:prstGeom>
          <a:noFill/>
        </p:spPr>
        <p:txBody>
          <a:bodyPr wrap="square" rtlCol="0">
            <a:spAutoFit/>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Arial" panose="020B0604020202020204" pitchFamily="34" charset="0"/>
              </a:rPr>
              <a:t>Please review your child’s behavior chart daily. </a:t>
            </a:r>
            <a:r>
              <a:rPr kumimoji="0" lang="en-US" sz="16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The number(s) circled/highlighted indicates where your child was struggling to meet expectations &amp; follow the SOCIAL CONTRACT.</a:t>
            </a:r>
          </a:p>
          <a:p>
            <a:pPr marL="0" marR="0" lvl="0" indent="0" algn="l" defTabSz="40343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0343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0343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0343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1   2   3   4   5</a:t>
            </a:r>
            <a:endParaRPr kumimoji="0" 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7" name="Picture 6">
            <a:extLst>
              <a:ext uri="{FF2B5EF4-FFF2-40B4-BE49-F238E27FC236}">
                <a16:creationId xmlns:a16="http://schemas.microsoft.com/office/drawing/2014/main" id="{76262BA1-410B-4A2F-9173-F49BE78E7834}"/>
              </a:ext>
            </a:extLst>
          </p:cNvPr>
          <p:cNvPicPr/>
          <p:nvPr/>
        </p:nvPicPr>
        <p:blipFill>
          <a:blip r:embed="rId2" cstate="print"/>
          <a:srcRect/>
          <a:stretch>
            <a:fillRect/>
          </a:stretch>
        </p:blipFill>
        <p:spPr bwMode="auto">
          <a:xfrm>
            <a:off x="8382950" y="1585517"/>
            <a:ext cx="1352550" cy="361950"/>
          </a:xfrm>
          <a:prstGeom prst="rect">
            <a:avLst/>
          </a:prstGeom>
          <a:noFill/>
          <a:ln w="9525">
            <a:noFill/>
            <a:miter lim="800000"/>
            <a:headEnd/>
            <a:tailEnd/>
          </a:ln>
        </p:spPr>
      </p:pic>
      <p:pic>
        <p:nvPicPr>
          <p:cNvPr id="9" name="Picture 8" descr="A close up of a piece of paper&#10;&#10;Description automatically generated">
            <a:extLst>
              <a:ext uri="{FF2B5EF4-FFF2-40B4-BE49-F238E27FC236}">
                <a16:creationId xmlns:a16="http://schemas.microsoft.com/office/drawing/2014/main" id="{934B1802-6E37-4FC8-9690-594340E308C0}"/>
              </a:ext>
            </a:extLst>
          </p:cNvPr>
          <p:cNvPicPr>
            <a:picLocks noChangeAspect="1"/>
          </p:cNvPicPr>
          <p:nvPr/>
        </p:nvPicPr>
        <p:blipFill rotWithShape="1">
          <a:blip r:embed="rId3"/>
          <a:srcRect l="1182" t="1693" b="3188"/>
          <a:stretch/>
        </p:blipFill>
        <p:spPr>
          <a:xfrm>
            <a:off x="3951307" y="345757"/>
            <a:ext cx="1931975" cy="2479520"/>
          </a:xfrm>
          <a:prstGeom prst="rect">
            <a:avLst/>
          </a:prstGeom>
        </p:spPr>
      </p:pic>
    </p:spTree>
    <p:extLst>
      <p:ext uri="{BB962C8B-B14F-4D97-AF65-F5344CB8AC3E}">
        <p14:creationId xmlns:p14="http://schemas.microsoft.com/office/powerpoint/2010/main" val="141575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A753BA0-369C-4C6D-9D20-F5373C35EDF5}"/>
              </a:ext>
            </a:extLst>
          </p:cNvPr>
          <p:cNvSpPr>
            <a:spLocks noGrp="1"/>
          </p:cNvSpPr>
          <p:nvPr>
            <p:ph type="title"/>
          </p:nvPr>
        </p:nvSpPr>
        <p:spPr>
          <a:xfrm>
            <a:off x="860612" y="1138228"/>
            <a:ext cx="3793685" cy="3858767"/>
          </a:xfrm>
        </p:spPr>
        <p:txBody>
          <a:bodyPr anchor="ctr">
            <a:normAutofit/>
          </a:bodyPr>
          <a:lstStyle/>
          <a:p>
            <a:r>
              <a:rPr lang="en-US" sz="3600">
                <a:latin typeface="Comic Sans MS" panose="030F0702030302020204" pitchFamily="66" charset="0"/>
              </a:rPr>
              <a:t>Welcome!</a:t>
            </a:r>
          </a:p>
        </p:txBody>
      </p:sp>
      <p:grpSp>
        <p:nvGrpSpPr>
          <p:cNvPr id="23" name="Group 2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4" name="Rectangle 2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7BE61E-F7B6-4650-8D7C-ACB72EBBB72F}"/>
              </a:ext>
            </a:extLst>
          </p:cNvPr>
          <p:cNvSpPr>
            <a:spLocks noGrp="1"/>
          </p:cNvSpPr>
          <p:nvPr>
            <p:ph idx="1"/>
          </p:nvPr>
        </p:nvSpPr>
        <p:spPr>
          <a:xfrm>
            <a:off x="5584483" y="1138228"/>
            <a:ext cx="5440680" cy="3858768"/>
          </a:xfrm>
        </p:spPr>
        <p:txBody>
          <a:bodyPr anchor="ctr">
            <a:normAutofit/>
          </a:bodyPr>
          <a:lstStyle/>
          <a:p>
            <a:pPr marL="0" indent="0" rtl="0">
              <a:lnSpc>
                <a:spcPct val="110000"/>
              </a:lnSpc>
              <a:spcBef>
                <a:spcPts val="0"/>
              </a:spcBef>
              <a:spcAft>
                <a:spcPts val="1600"/>
              </a:spcAft>
              <a:buNone/>
            </a:pPr>
            <a:r>
              <a:rPr lang="en-US" sz="1600" b="0" i="0" u="none" strike="noStrike" dirty="0">
                <a:solidFill>
                  <a:srgbClr val="000000"/>
                </a:solidFill>
                <a:effectLst/>
                <a:latin typeface="Comic Sans MS" panose="030F0702030302020204" pitchFamily="66" charset="0"/>
              </a:rPr>
              <a:t>We are so excited to have you back at school and back in our classroom!</a:t>
            </a:r>
            <a:endParaRPr lang="en-US" sz="1600" b="0" dirty="0">
              <a:solidFill>
                <a:srgbClr val="000000"/>
              </a:solidFill>
              <a:effectLst/>
              <a:latin typeface="Comic Sans MS" panose="030F0702030302020204" pitchFamily="66" charset="0"/>
            </a:endParaRPr>
          </a:p>
          <a:p>
            <a:pPr marL="0" indent="0" rtl="0">
              <a:lnSpc>
                <a:spcPct val="110000"/>
              </a:lnSpc>
              <a:spcBef>
                <a:spcPts val="0"/>
              </a:spcBef>
              <a:spcAft>
                <a:spcPts val="1600"/>
              </a:spcAft>
              <a:buNone/>
            </a:pPr>
            <a:br>
              <a:rPr lang="en-US" sz="1600" b="0" dirty="0">
                <a:solidFill>
                  <a:srgbClr val="000000"/>
                </a:solidFill>
                <a:effectLst/>
                <a:latin typeface="Comic Sans MS" panose="030F0702030302020204" pitchFamily="66" charset="0"/>
              </a:rPr>
            </a:br>
            <a:r>
              <a:rPr lang="en-US" sz="1600" b="0" i="0" u="none" strike="noStrike" dirty="0">
                <a:solidFill>
                  <a:srgbClr val="000000"/>
                </a:solidFill>
                <a:effectLst/>
                <a:latin typeface="Comic Sans MS" panose="030F0702030302020204" pitchFamily="66" charset="0"/>
              </a:rPr>
              <a:t>This year may start a little different, but we couldn’t be happier to be back in the school and teaching!</a:t>
            </a:r>
            <a:endParaRPr lang="en-US" sz="1600" b="0" dirty="0">
              <a:solidFill>
                <a:srgbClr val="000000"/>
              </a:solidFill>
              <a:effectLst/>
              <a:latin typeface="Comic Sans MS" panose="030F0702030302020204" pitchFamily="66" charset="0"/>
            </a:endParaRPr>
          </a:p>
          <a:p>
            <a:pPr marL="0" indent="0" rtl="0">
              <a:lnSpc>
                <a:spcPct val="110000"/>
              </a:lnSpc>
              <a:spcBef>
                <a:spcPts val="0"/>
              </a:spcBef>
              <a:spcAft>
                <a:spcPts val="1600"/>
              </a:spcAft>
              <a:buNone/>
            </a:pPr>
            <a:br>
              <a:rPr lang="en-US" sz="1600" b="0">
                <a:solidFill>
                  <a:srgbClr val="000000"/>
                </a:solidFill>
                <a:effectLst/>
                <a:latin typeface="Comic Sans MS" panose="030F0702030302020204" pitchFamily="66" charset="0"/>
              </a:rPr>
            </a:br>
            <a:r>
              <a:rPr lang="en-US" sz="1600" b="0" i="0" u="none" strike="noStrike">
                <a:solidFill>
                  <a:srgbClr val="000000"/>
                </a:solidFill>
                <a:effectLst/>
                <a:latin typeface="Comic Sans MS" panose="030F0702030302020204" pitchFamily="66" charset="0"/>
              </a:rPr>
              <a:t>Please click through the presentation and if you have any questions, you can email us or send us a message through ClassDojo.</a:t>
            </a:r>
            <a:endParaRPr lang="en-US" sz="1600" b="0">
              <a:solidFill>
                <a:srgbClr val="000000"/>
              </a:solidFill>
              <a:effectLst/>
              <a:latin typeface="Comic Sans MS" panose="030F0702030302020204" pitchFamily="66" charset="0"/>
            </a:endParaRPr>
          </a:p>
          <a:p>
            <a:pPr marL="0" indent="0">
              <a:lnSpc>
                <a:spcPct val="110000"/>
              </a:lnSpc>
              <a:buNone/>
            </a:pPr>
            <a:br>
              <a:rPr lang="en-US" sz="1600" dirty="0">
                <a:solidFill>
                  <a:srgbClr val="000000"/>
                </a:solidFill>
              </a:rPr>
            </a:br>
            <a:endParaRPr lang="en-US" sz="1600" dirty="0">
              <a:solidFill>
                <a:srgbClr val="000000"/>
              </a:solidFill>
            </a:endParaRPr>
          </a:p>
        </p:txBody>
      </p:sp>
      <p:pic>
        <p:nvPicPr>
          <p:cNvPr id="29" name="Picture 2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03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A753BA0-369C-4C6D-9D20-F5373C35EDF5}"/>
              </a:ext>
            </a:extLst>
          </p:cNvPr>
          <p:cNvSpPr>
            <a:spLocks noGrp="1"/>
          </p:cNvSpPr>
          <p:nvPr>
            <p:ph type="title"/>
          </p:nvPr>
        </p:nvSpPr>
        <p:spPr>
          <a:xfrm>
            <a:off x="686970" y="2786905"/>
            <a:ext cx="3793685" cy="2374683"/>
          </a:xfrm>
        </p:spPr>
        <p:txBody>
          <a:bodyPr anchor="ctr">
            <a:normAutofit/>
          </a:bodyPr>
          <a:lstStyle/>
          <a:p>
            <a:pPr algn="ctr"/>
            <a:r>
              <a:rPr lang="en-US" sz="3600" dirty="0">
                <a:latin typeface="Comic Sans MS" panose="030F0702030302020204" pitchFamily="66" charset="0"/>
              </a:rPr>
              <a:t>Open House</a:t>
            </a:r>
            <a:br>
              <a:rPr lang="en-US" sz="3600" dirty="0">
                <a:latin typeface="Comic Sans MS" panose="030F0702030302020204" pitchFamily="66" charset="0"/>
              </a:rPr>
            </a:br>
            <a:r>
              <a:rPr lang="en-US" sz="3600" dirty="0">
                <a:latin typeface="Comic Sans MS" panose="030F0702030302020204" pitchFamily="66" charset="0"/>
              </a:rPr>
              <a:t>Forms</a:t>
            </a:r>
          </a:p>
        </p:txBody>
      </p:sp>
      <p:grpSp>
        <p:nvGrpSpPr>
          <p:cNvPr id="23" name="Group 2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4" name="Rectangle 2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DF1F389C-86A3-4D17-AFC9-835BCBF3DD21}"/>
              </a:ext>
            </a:extLst>
          </p:cNvPr>
          <p:cNvPicPr>
            <a:picLocks noChangeAspect="1"/>
          </p:cNvPicPr>
          <p:nvPr/>
        </p:nvPicPr>
        <p:blipFill>
          <a:blip r:embed="rId3"/>
          <a:stretch>
            <a:fillRect/>
          </a:stretch>
        </p:blipFill>
        <p:spPr>
          <a:xfrm>
            <a:off x="1861125" y="1326414"/>
            <a:ext cx="1445373" cy="1438949"/>
          </a:xfrm>
          <a:prstGeom prst="rect">
            <a:avLst/>
          </a:prstGeom>
        </p:spPr>
      </p:pic>
      <p:sp>
        <p:nvSpPr>
          <p:cNvPr id="17" name="TextBox 16">
            <a:extLst>
              <a:ext uri="{FF2B5EF4-FFF2-40B4-BE49-F238E27FC236}">
                <a16:creationId xmlns:a16="http://schemas.microsoft.com/office/drawing/2014/main" id="{F6BFBB70-D8E6-4370-893C-07BB62656673}"/>
              </a:ext>
            </a:extLst>
          </p:cNvPr>
          <p:cNvSpPr txBox="1"/>
          <p:nvPr/>
        </p:nvSpPr>
        <p:spPr>
          <a:xfrm>
            <a:off x="5419588" y="1066132"/>
            <a:ext cx="5596755" cy="3175421"/>
          </a:xfrm>
          <a:prstGeom prst="rect">
            <a:avLst/>
          </a:prstGeom>
          <a:noFill/>
        </p:spPr>
        <p:txBody>
          <a:bodyPr wrap="square">
            <a:spAutoFit/>
          </a:bodyPr>
          <a:lstStyle/>
          <a:p>
            <a:pPr algn="ctr"/>
            <a:r>
              <a:rPr lang="en-US" b="1" dirty="0">
                <a:latin typeface="Open Sans"/>
              </a:rPr>
              <a:t>P</a:t>
            </a:r>
            <a:r>
              <a:rPr lang="en-US" b="1" i="0" u="none" strike="noStrike" dirty="0">
                <a:effectLst/>
                <a:latin typeface="Open Sans"/>
              </a:rPr>
              <a:t>lease click </a:t>
            </a:r>
            <a:r>
              <a:rPr lang="en-US" b="1" dirty="0">
                <a:latin typeface="Open Sans"/>
              </a:rPr>
              <a:t>on the Open House Forms below. Thi</a:t>
            </a:r>
            <a:r>
              <a:rPr lang="en-US" b="1" i="0" u="none" strike="noStrike" dirty="0">
                <a:effectLst/>
                <a:latin typeface="Open Sans"/>
              </a:rPr>
              <a:t>s will take you to the electronic forms that you typically fill out during Open House.</a:t>
            </a:r>
          </a:p>
          <a:p>
            <a:pPr algn="ctr"/>
            <a:endParaRPr lang="en-US" b="1" dirty="0">
              <a:latin typeface="Open Sans"/>
              <a:hlinkClick r:id="rId4">
                <a:extLst>
                  <a:ext uri="{A12FA001-AC4F-418D-AE19-62706E023703}">
                    <ahyp:hlinkClr xmlns:ahyp="http://schemas.microsoft.com/office/drawing/2018/hyperlinkcolor" val="tx"/>
                  </a:ext>
                </a:extLst>
              </a:hlinkClick>
            </a:endParaRPr>
          </a:p>
          <a:p>
            <a:pPr algn="ctr"/>
            <a:endParaRPr lang="en-US" b="1" i="0" dirty="0">
              <a:effectLst/>
              <a:latin typeface="Noto Serif"/>
              <a:hlinkClick r:id="rId4">
                <a:extLst>
                  <a:ext uri="{A12FA001-AC4F-418D-AE19-62706E023703}">
                    <ahyp:hlinkClr xmlns:ahyp="http://schemas.microsoft.com/office/drawing/2018/hyperlinkcolor" val="tx"/>
                  </a:ext>
                </a:extLst>
              </a:hlinkClick>
            </a:endParaRPr>
          </a:p>
          <a:p>
            <a:pPr marL="0" marR="0" algn="ctr">
              <a:lnSpc>
                <a:spcPct val="107000"/>
              </a:lnSpc>
              <a:spcBef>
                <a:spcPts val="0"/>
              </a:spcBef>
              <a:spcAft>
                <a:spcPts val="800"/>
              </a:spcAft>
            </a:pPr>
            <a:r>
              <a:rPr lang="en-US" sz="24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Open House Forms</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b="0" i="0" dirty="0">
              <a:solidFill>
                <a:srgbClr val="FA2B5C"/>
              </a:solidFill>
              <a:effectLst/>
              <a:latin typeface="Noto Serif"/>
              <a:hlinkClick r:id="rId4">
                <a:extLst>
                  <a:ext uri="{A12FA001-AC4F-418D-AE19-62706E023703}">
                    <ahyp:hlinkClr xmlns:ahyp="http://schemas.microsoft.com/office/drawing/2018/hyperlinkcolor" val="tx"/>
                  </a:ext>
                </a:extLst>
              </a:hlinkClick>
            </a:endParaRPr>
          </a:p>
          <a:p>
            <a:pPr algn="ctr"/>
            <a:endParaRPr lang="en-US" sz="2000" dirty="0">
              <a:solidFill>
                <a:srgbClr val="FA2B5C"/>
              </a:solidFill>
              <a:latin typeface="Noto Serif"/>
              <a:hlinkClick r:id="rId4">
                <a:extLst>
                  <a:ext uri="{A12FA001-AC4F-418D-AE19-62706E023703}">
                    <ahyp:hlinkClr xmlns:ahyp="http://schemas.microsoft.com/office/drawing/2018/hyperlinkcolor" val="tx"/>
                  </a:ext>
                </a:extLst>
              </a:hlinkClick>
            </a:endParaRPr>
          </a:p>
          <a:p>
            <a:pPr algn="ctr"/>
            <a:endParaRPr lang="en-US" sz="2000" b="0" i="0" dirty="0">
              <a:solidFill>
                <a:srgbClr val="FA2B5C"/>
              </a:solidFill>
              <a:effectLst/>
              <a:latin typeface="Noto Serif"/>
              <a:hlinkClick r:id="rId4">
                <a:extLst>
                  <a:ext uri="{A12FA001-AC4F-418D-AE19-62706E023703}">
                    <ahyp:hlinkClr xmlns:ahyp="http://schemas.microsoft.com/office/drawing/2018/hyperlinkcolor" val="tx"/>
                  </a:ext>
                </a:extLst>
              </a:hlinkClick>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956748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8">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68" name="Group 60">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80" name="Rectangle 61">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62">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66">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A753BA0-369C-4C6D-9D20-F5373C35EDF5}"/>
              </a:ext>
            </a:extLst>
          </p:cNvPr>
          <p:cNvSpPr>
            <a:spLocks noGrp="1"/>
          </p:cNvSpPr>
          <p:nvPr>
            <p:ph type="title"/>
          </p:nvPr>
        </p:nvSpPr>
        <p:spPr>
          <a:xfrm>
            <a:off x="7315653" y="797853"/>
            <a:ext cx="3520367" cy="1049235"/>
          </a:xfrm>
        </p:spPr>
        <p:txBody>
          <a:bodyPr vert="horz" lIns="91440" tIns="45720" rIns="91440" bIns="45720" rtlCol="0" anchor="t">
            <a:normAutofit/>
          </a:bodyPr>
          <a:lstStyle/>
          <a:p>
            <a:pPr algn="ctr"/>
            <a:r>
              <a:rPr lang="en-US" dirty="0"/>
              <a:t>Thank You!</a:t>
            </a:r>
          </a:p>
        </p:txBody>
      </p:sp>
      <p:pic>
        <p:nvPicPr>
          <p:cNvPr id="4" name="Picture 3">
            <a:extLst>
              <a:ext uri="{FF2B5EF4-FFF2-40B4-BE49-F238E27FC236}">
                <a16:creationId xmlns:a16="http://schemas.microsoft.com/office/drawing/2014/main" id="{4B60ED7E-46EB-4E12-BAFD-32EF8BBF7052}"/>
              </a:ext>
            </a:extLst>
          </p:cNvPr>
          <p:cNvPicPr>
            <a:picLocks noChangeAspect="1"/>
          </p:cNvPicPr>
          <p:nvPr/>
        </p:nvPicPr>
        <p:blipFill rotWithShape="1">
          <a:blip r:embed="rId2"/>
          <a:srcRect t="8367" r="-2" b="-2"/>
          <a:stretch/>
        </p:blipFill>
        <p:spPr>
          <a:xfrm>
            <a:off x="1271223" y="1564861"/>
            <a:ext cx="4825148" cy="2969139"/>
          </a:xfrm>
          <a:prstGeom prst="rect">
            <a:avLst/>
          </a:prstGeom>
        </p:spPr>
      </p:pic>
      <p:sp>
        <p:nvSpPr>
          <p:cNvPr id="13" name="TextBox 12">
            <a:extLst>
              <a:ext uri="{FF2B5EF4-FFF2-40B4-BE49-F238E27FC236}">
                <a16:creationId xmlns:a16="http://schemas.microsoft.com/office/drawing/2014/main" id="{7F6BACC2-AE32-4FDF-9667-B65B2AFCA418}"/>
              </a:ext>
            </a:extLst>
          </p:cNvPr>
          <p:cNvSpPr txBox="1"/>
          <p:nvPr/>
        </p:nvSpPr>
        <p:spPr>
          <a:xfrm>
            <a:off x="7049627" y="2038002"/>
            <a:ext cx="4341734" cy="3450613"/>
          </a:xfrm>
          <a:prstGeom prst="rect">
            <a:avLst/>
          </a:prstGeom>
        </p:spPr>
        <p:txBody>
          <a:bodyPr vert="horz" lIns="91440" tIns="45720" rIns="91440" bIns="45720" rtlCol="0" anchor="t">
            <a:normAutofit/>
          </a:bodyPr>
          <a:lstStyle/>
          <a:p>
            <a:pPr algn="ctr" defTabSz="914400">
              <a:lnSpc>
                <a:spcPct val="120000"/>
              </a:lnSpc>
              <a:spcBef>
                <a:spcPts val="1000"/>
              </a:spcBef>
              <a:buClr>
                <a:schemeClr val="accent1"/>
              </a:buClr>
              <a:buSzPct val="100000"/>
            </a:pPr>
            <a:r>
              <a:rPr lang="en-US" sz="2000" b="1" cap="all" dirty="0">
                <a:latin typeface="Comic Sans MS" panose="030F0702030302020204" pitchFamily="66" charset="0"/>
              </a:rPr>
              <a:t>Thank you for joining our Virtual Open House!</a:t>
            </a:r>
          </a:p>
          <a:p>
            <a:pPr indent="-228600" algn="ctr" defTabSz="914400">
              <a:lnSpc>
                <a:spcPct val="120000"/>
              </a:lnSpc>
              <a:spcBef>
                <a:spcPts val="1000"/>
              </a:spcBef>
              <a:buClr>
                <a:schemeClr val="accent1"/>
              </a:buClr>
              <a:buSzPct val="100000"/>
              <a:buFont typeface="Arial" panose="020B0604020202020204" pitchFamily="34" charset="0"/>
              <a:buChar char="•"/>
            </a:pPr>
            <a:endParaRPr lang="en-US" sz="2000" b="1" cap="all" dirty="0">
              <a:latin typeface="Comic Sans MS" panose="030F0702030302020204" pitchFamily="66" charset="0"/>
            </a:endParaRPr>
          </a:p>
          <a:p>
            <a:pPr algn="ctr" defTabSz="914400">
              <a:lnSpc>
                <a:spcPct val="120000"/>
              </a:lnSpc>
              <a:spcBef>
                <a:spcPts val="1000"/>
              </a:spcBef>
              <a:buClr>
                <a:schemeClr val="accent1"/>
              </a:buClr>
              <a:buSzPct val="100000"/>
            </a:pPr>
            <a:r>
              <a:rPr lang="en-US" sz="2000" b="1" cap="all" dirty="0">
                <a:latin typeface="Comic Sans MS" panose="030F0702030302020204" pitchFamily="66" charset="0"/>
              </a:rPr>
              <a:t>We look forward to seeing you on Monday!</a:t>
            </a:r>
          </a:p>
          <a:p>
            <a:pPr indent="-228600" defTabSz="914400">
              <a:lnSpc>
                <a:spcPct val="120000"/>
              </a:lnSpc>
              <a:spcBef>
                <a:spcPts val="1000"/>
              </a:spcBef>
              <a:buClr>
                <a:schemeClr val="accent1"/>
              </a:buClr>
              <a:buSzPct val="100000"/>
              <a:buFont typeface="Arial" panose="020B0604020202020204" pitchFamily="34" charset="0"/>
              <a:buChar char="•"/>
            </a:pPr>
            <a:endParaRPr lang="en-US" sz="2000" b="1" cap="all" dirty="0">
              <a:latin typeface="Comic Sans MS" panose="030F0702030302020204" pitchFamily="66" charset="0"/>
            </a:endParaRPr>
          </a:p>
          <a:p>
            <a:pPr indent="-228600" defTabSz="914400">
              <a:lnSpc>
                <a:spcPct val="120000"/>
              </a:lnSpc>
              <a:spcBef>
                <a:spcPts val="1000"/>
              </a:spcBef>
              <a:buClr>
                <a:schemeClr val="accent1"/>
              </a:buClr>
              <a:buSzPct val="100000"/>
              <a:buFont typeface="Arial" panose="020B0604020202020204" pitchFamily="34" charset="0"/>
              <a:buChar char="•"/>
            </a:pPr>
            <a:endParaRPr lang="en-US" cap="all" dirty="0"/>
          </a:p>
        </p:txBody>
      </p:sp>
      <p:pic>
        <p:nvPicPr>
          <p:cNvPr id="83" name="Picture 68">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4" name="Straight Connector 70">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0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1" name="Rectangle 7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 name="Picture 8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 name="Straight Connector 8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8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5" name="Rectangle 86">
            <a:extLst>
              <a:ext uri="{FF2B5EF4-FFF2-40B4-BE49-F238E27FC236}">
                <a16:creationId xmlns:a16="http://schemas.microsoft.com/office/drawing/2014/main" id="{2575FA17-E26B-40E2-8969-AB78A2859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88">
            <a:extLst>
              <a:ext uri="{FF2B5EF4-FFF2-40B4-BE49-F238E27FC236}">
                <a16:creationId xmlns:a16="http://schemas.microsoft.com/office/drawing/2014/main" id="{36FC830E-75F0-46B7-99D3-A9F5004A3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A753BA0-369C-4C6D-9D20-F5373C35EDF5}"/>
              </a:ext>
            </a:extLst>
          </p:cNvPr>
          <p:cNvSpPr>
            <a:spLocks noGrp="1"/>
          </p:cNvSpPr>
          <p:nvPr>
            <p:ph type="title"/>
          </p:nvPr>
        </p:nvSpPr>
        <p:spPr>
          <a:xfrm>
            <a:off x="5193458" y="964769"/>
            <a:ext cx="5525305" cy="3139919"/>
          </a:xfrm>
        </p:spPr>
        <p:txBody>
          <a:bodyPr vert="horz" lIns="91440" tIns="45720" rIns="91440" bIns="0" rtlCol="0" anchor="b">
            <a:normAutofit/>
          </a:bodyPr>
          <a:lstStyle/>
          <a:p>
            <a:br>
              <a:rPr lang="en-US" sz="1900" dirty="0"/>
            </a:br>
            <a:r>
              <a:rPr lang="en-US" sz="1900" dirty="0"/>
              <a:t>My name is Daphne Hannans. I am so excited to start my third year at Dallas Elementary School. This will be my 9</a:t>
            </a:r>
            <a:r>
              <a:rPr lang="en-US" sz="1900" baseline="30000" dirty="0"/>
              <a:t>th</a:t>
            </a:r>
            <a:r>
              <a:rPr lang="en-US" sz="1900" dirty="0"/>
              <a:t> year of teaching. I taught second grade for 8 years and first grade for one year. It is going to be another great year at </a:t>
            </a:r>
            <a:r>
              <a:rPr lang="en-US" sz="1900" dirty="0" err="1"/>
              <a:t>dallas</a:t>
            </a:r>
            <a:r>
              <a:rPr lang="en-US" sz="1900" dirty="0"/>
              <a:t> elementary!</a:t>
            </a:r>
            <a:br>
              <a:rPr lang="en-US" sz="1900" dirty="0"/>
            </a:br>
            <a:endParaRPr lang="en-US" sz="1900" dirty="0"/>
          </a:p>
        </p:txBody>
      </p:sp>
      <p:grpSp>
        <p:nvGrpSpPr>
          <p:cNvPr id="107" name="Group 90">
            <a:extLst>
              <a:ext uri="{FF2B5EF4-FFF2-40B4-BE49-F238E27FC236}">
                <a16:creationId xmlns:a16="http://schemas.microsoft.com/office/drawing/2014/main" id="{FAC35448-8BBA-4C96-BD88-F8DF9A926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108" name="Rectangle 91">
              <a:extLst>
                <a:ext uri="{FF2B5EF4-FFF2-40B4-BE49-F238E27FC236}">
                  <a16:creationId xmlns:a16="http://schemas.microsoft.com/office/drawing/2014/main" id="{8FB1F5AC-AE39-4EB5-9BA6-86E153BE43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92">
              <a:extLst>
                <a:ext uri="{FF2B5EF4-FFF2-40B4-BE49-F238E27FC236}">
                  <a16:creationId xmlns:a16="http://schemas.microsoft.com/office/drawing/2014/main" id="{0187B203-1502-4FCD-ACBB-9E7F4D1F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A person posing for the camera&#10;&#10;Description automatically generated">
            <a:extLst>
              <a:ext uri="{FF2B5EF4-FFF2-40B4-BE49-F238E27FC236}">
                <a16:creationId xmlns:a16="http://schemas.microsoft.com/office/drawing/2014/main" id="{2A098F5E-B66B-4E4D-957C-50301F71DDD5}"/>
              </a:ext>
            </a:extLst>
          </p:cNvPr>
          <p:cNvPicPr>
            <a:picLocks noChangeAspect="1"/>
          </p:cNvPicPr>
          <p:nvPr/>
        </p:nvPicPr>
        <p:blipFill rotWithShape="1">
          <a:blip r:embed="rId3"/>
          <a:srcRect l="1893" r="1890" b="-4"/>
          <a:stretch/>
        </p:blipFill>
        <p:spPr>
          <a:xfrm>
            <a:off x="1271223" y="1116345"/>
            <a:ext cx="2799103" cy="3866172"/>
          </a:xfrm>
          <a:prstGeom prst="rect">
            <a:avLst/>
          </a:prstGeom>
        </p:spPr>
      </p:pic>
      <p:cxnSp>
        <p:nvCxnSpPr>
          <p:cNvPr id="110" name="Straight Connector 94">
            <a:extLst>
              <a:ext uri="{FF2B5EF4-FFF2-40B4-BE49-F238E27FC236}">
                <a16:creationId xmlns:a16="http://schemas.microsoft.com/office/drawing/2014/main" id="{16ADBD48-4538-4DD3-AF0F-FC49D68990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3459" y="4213102"/>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11" name="Picture 96">
            <a:extLst>
              <a:ext uri="{FF2B5EF4-FFF2-40B4-BE49-F238E27FC236}">
                <a16:creationId xmlns:a16="http://schemas.microsoft.com/office/drawing/2014/main" id="{83A88863-0021-4871-A8CE-EABFE73BE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2" name="Straight Connector 98">
            <a:extLst>
              <a:ext uri="{FF2B5EF4-FFF2-40B4-BE49-F238E27FC236}">
                <a16:creationId xmlns:a16="http://schemas.microsoft.com/office/drawing/2014/main" id="{E128F1A3-6396-442D-AD0F-226AFD6DC6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0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8" name="Rectangle 93">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9" name="Picture 95">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0" name="Straight Connector 97">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99">
            <a:extLst>
              <a:ext uri="{FF2B5EF4-FFF2-40B4-BE49-F238E27FC236}">
                <a16:creationId xmlns:a16="http://schemas.microsoft.com/office/drawing/2014/main" id="{548C4394-BE4E-4302-AF74-4781C6C66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22" name="Rectangle 101">
            <a:extLst>
              <a:ext uri="{FF2B5EF4-FFF2-40B4-BE49-F238E27FC236}">
                <a16:creationId xmlns:a16="http://schemas.microsoft.com/office/drawing/2014/main" id="{FD31DF5F-EDD4-42F0-B539-A7919D319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03">
            <a:extLst>
              <a:ext uri="{FF2B5EF4-FFF2-40B4-BE49-F238E27FC236}">
                <a16:creationId xmlns:a16="http://schemas.microsoft.com/office/drawing/2014/main" id="{E42BCEC9-2CA3-44A0-8830-DA25C0442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AD9C39C-AAC6-4740-B7E6-C27388256F6A}"/>
              </a:ext>
            </a:extLst>
          </p:cNvPr>
          <p:cNvSpPr>
            <a:spLocks noGrp="1"/>
          </p:cNvSpPr>
          <p:nvPr>
            <p:ph type="title"/>
          </p:nvPr>
        </p:nvSpPr>
        <p:spPr>
          <a:xfrm>
            <a:off x="485695" y="1474969"/>
            <a:ext cx="3026558" cy="1868760"/>
          </a:xfrm>
        </p:spPr>
        <p:txBody>
          <a:bodyPr vert="horz" lIns="91440" tIns="45720" rIns="91440" bIns="0" rtlCol="0" anchor="b">
            <a:normAutofit/>
          </a:bodyPr>
          <a:lstStyle/>
          <a:p>
            <a:r>
              <a:rPr lang="en-US" sz="3600"/>
              <a:t>Our Room</a:t>
            </a:r>
          </a:p>
        </p:txBody>
      </p:sp>
      <p:cxnSp>
        <p:nvCxnSpPr>
          <p:cNvPr id="124" name="Straight Connector 105">
            <a:extLst>
              <a:ext uri="{FF2B5EF4-FFF2-40B4-BE49-F238E27FC236}">
                <a16:creationId xmlns:a16="http://schemas.microsoft.com/office/drawing/2014/main" id="{17A887C3-690B-4858-A6B1-19C93D6C79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09" y="3526496"/>
            <a:ext cx="3023617"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25" name="Group 107">
            <a:extLst>
              <a:ext uri="{FF2B5EF4-FFF2-40B4-BE49-F238E27FC236}">
                <a16:creationId xmlns:a16="http://schemas.microsoft.com/office/drawing/2014/main" id="{C8139A8F-A07A-40ED-843E-77B6C1960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90638" y="482171"/>
            <a:ext cx="7560115" cy="5149101"/>
            <a:chOff x="7463258" y="583365"/>
            <a:chExt cx="7560115" cy="5181928"/>
          </a:xfrm>
        </p:grpSpPr>
        <p:sp>
          <p:nvSpPr>
            <p:cNvPr id="126" name="Rectangle 108">
              <a:extLst>
                <a:ext uri="{FF2B5EF4-FFF2-40B4-BE49-F238E27FC236}">
                  <a16:creationId xmlns:a16="http://schemas.microsoft.com/office/drawing/2014/main" id="{CB76A8FD-6218-4D71-BF00-94BB53A620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09">
              <a:extLst>
                <a:ext uri="{FF2B5EF4-FFF2-40B4-BE49-F238E27FC236}">
                  <a16:creationId xmlns:a16="http://schemas.microsoft.com/office/drawing/2014/main" id="{42F3A470-0440-4799-BF8F-1B29934D8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descr="The inside of a building&#10;&#10;Description automatically generated">
            <a:extLst>
              <a:ext uri="{FF2B5EF4-FFF2-40B4-BE49-F238E27FC236}">
                <a16:creationId xmlns:a16="http://schemas.microsoft.com/office/drawing/2014/main" id="{05DF8081-83C4-4F43-829B-1849BE4A7016}"/>
              </a:ext>
            </a:extLst>
          </p:cNvPr>
          <p:cNvPicPr>
            <a:picLocks noChangeAspect="1"/>
          </p:cNvPicPr>
          <p:nvPr/>
        </p:nvPicPr>
        <p:blipFill rotWithShape="1">
          <a:blip r:embed="rId3"/>
          <a:srcRect r="5226" b="-2"/>
          <a:stretch/>
        </p:blipFill>
        <p:spPr>
          <a:xfrm rot="5400000">
            <a:off x="4227827" y="1519633"/>
            <a:ext cx="3866172" cy="3059596"/>
          </a:xfrm>
          <a:prstGeom prst="rect">
            <a:avLst/>
          </a:prstGeom>
        </p:spPr>
      </p:pic>
      <p:pic>
        <p:nvPicPr>
          <p:cNvPr id="8" name="Content Placeholder 7" descr="A picture containing food, sitting&#10;&#10;Description automatically generated">
            <a:extLst>
              <a:ext uri="{FF2B5EF4-FFF2-40B4-BE49-F238E27FC236}">
                <a16:creationId xmlns:a16="http://schemas.microsoft.com/office/drawing/2014/main" id="{626ECA63-1902-4C04-89E8-243F408733AF}"/>
              </a:ext>
            </a:extLst>
          </p:cNvPr>
          <p:cNvPicPr>
            <a:picLocks noGrp="1" noChangeAspect="1"/>
          </p:cNvPicPr>
          <p:nvPr>
            <p:ph idx="1"/>
          </p:nvPr>
        </p:nvPicPr>
        <p:blipFill rotWithShape="1">
          <a:blip r:embed="rId4"/>
          <a:srcRect r="5226" b="-2"/>
          <a:stretch/>
        </p:blipFill>
        <p:spPr>
          <a:xfrm rot="5400000">
            <a:off x="7446522" y="1519633"/>
            <a:ext cx="3866172" cy="3059596"/>
          </a:xfrm>
          <a:prstGeom prst="rect">
            <a:avLst/>
          </a:prstGeom>
        </p:spPr>
      </p:pic>
      <p:pic>
        <p:nvPicPr>
          <p:cNvPr id="128" name="Picture 111">
            <a:extLst>
              <a:ext uri="{FF2B5EF4-FFF2-40B4-BE49-F238E27FC236}">
                <a16:creationId xmlns:a16="http://schemas.microsoft.com/office/drawing/2014/main" id="{6079AB70-86CA-4BFC-9505-60CD7D172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9" name="Straight Connector 113">
            <a:extLst>
              <a:ext uri="{FF2B5EF4-FFF2-40B4-BE49-F238E27FC236}">
                <a16:creationId xmlns:a16="http://schemas.microsoft.com/office/drawing/2014/main" id="{6C0DB027-013B-48E2-B164-DD510158E5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02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7" name="Picture 116">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9" name="Straight Connector 118">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23" name="Rectangle 122">
            <a:extLst>
              <a:ext uri="{FF2B5EF4-FFF2-40B4-BE49-F238E27FC236}">
                <a16:creationId xmlns:a16="http://schemas.microsoft.com/office/drawing/2014/main" id="{5C1C8E8D-F90C-4CE0-B013-CBAC6E4D7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256B2D4F-5C3C-4930-9E59-5624E5063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AD9C39C-AAC6-4740-B7E6-C27388256F6A}"/>
              </a:ext>
            </a:extLst>
          </p:cNvPr>
          <p:cNvSpPr>
            <a:spLocks noGrp="1"/>
          </p:cNvSpPr>
          <p:nvPr>
            <p:ph type="title"/>
          </p:nvPr>
        </p:nvSpPr>
        <p:spPr>
          <a:xfrm>
            <a:off x="661251" y="1474970"/>
            <a:ext cx="2821967" cy="3144914"/>
          </a:xfrm>
        </p:spPr>
        <p:txBody>
          <a:bodyPr vert="horz" lIns="91440" tIns="45720" rIns="91440" bIns="45720" rtlCol="0" anchor="ctr">
            <a:normAutofit/>
          </a:bodyPr>
          <a:lstStyle/>
          <a:p>
            <a:r>
              <a:rPr lang="en-US"/>
              <a:t>Our Room</a:t>
            </a:r>
          </a:p>
        </p:txBody>
      </p:sp>
      <p:grpSp>
        <p:nvGrpSpPr>
          <p:cNvPr id="127" name="Group 126">
            <a:extLst>
              <a:ext uri="{FF2B5EF4-FFF2-40B4-BE49-F238E27FC236}">
                <a16:creationId xmlns:a16="http://schemas.microsoft.com/office/drawing/2014/main" id="{611721EC-7249-4412-ACE9-7752CF201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8" y="482170"/>
            <a:ext cx="7560115" cy="5149101"/>
            <a:chOff x="7463258" y="583365"/>
            <a:chExt cx="7560115" cy="5181928"/>
          </a:xfrm>
        </p:grpSpPr>
        <p:sp>
          <p:nvSpPr>
            <p:cNvPr id="128" name="Rectangle 127">
              <a:extLst>
                <a:ext uri="{FF2B5EF4-FFF2-40B4-BE49-F238E27FC236}">
                  <a16:creationId xmlns:a16="http://schemas.microsoft.com/office/drawing/2014/main" id="{8DCCC7A4-5D61-41EA-82D7-5D59C1F1C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A16A4307-5009-41C2-B976-153F0A17E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dining room table&#10;&#10;Description automatically generated">
            <a:extLst>
              <a:ext uri="{FF2B5EF4-FFF2-40B4-BE49-F238E27FC236}">
                <a16:creationId xmlns:a16="http://schemas.microsoft.com/office/drawing/2014/main" id="{77AB5FDC-EF65-491F-9C11-B912156BBB24}"/>
              </a:ext>
            </a:extLst>
          </p:cNvPr>
          <p:cNvPicPr>
            <a:picLocks noChangeAspect="1"/>
          </p:cNvPicPr>
          <p:nvPr/>
        </p:nvPicPr>
        <p:blipFill rotWithShape="1">
          <a:blip r:embed="rId3"/>
          <a:srcRect t="101" r="-1" b="17852"/>
          <a:stretch/>
        </p:blipFill>
        <p:spPr>
          <a:xfrm>
            <a:off x="4618373" y="1116344"/>
            <a:ext cx="6282918" cy="3866172"/>
          </a:xfrm>
          <a:prstGeom prst="rect">
            <a:avLst/>
          </a:prstGeom>
        </p:spPr>
      </p:pic>
      <p:pic>
        <p:nvPicPr>
          <p:cNvPr id="131" name="Picture 130">
            <a:extLst>
              <a:ext uri="{FF2B5EF4-FFF2-40B4-BE49-F238E27FC236}">
                <a16:creationId xmlns:a16="http://schemas.microsoft.com/office/drawing/2014/main" id="{1E6480F6-B743-4137-9D81-70DA7E0B6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3" name="Straight Connector 132">
            <a:extLst>
              <a:ext uri="{FF2B5EF4-FFF2-40B4-BE49-F238E27FC236}">
                <a16:creationId xmlns:a16="http://schemas.microsoft.com/office/drawing/2014/main" id="{6729B337-89A8-4A06-ADF2-C2CB930A96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34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1" name="Rectangle 8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2" name="Picture 9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3" name="Straight Connector 9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9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5" name="Rectangle 97">
            <a:extLst>
              <a:ext uri="{FF2B5EF4-FFF2-40B4-BE49-F238E27FC236}">
                <a16:creationId xmlns:a16="http://schemas.microsoft.com/office/drawing/2014/main" id="{593D0D1F-C0CE-416A-883C-BF1E03F63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99">
            <a:extLst>
              <a:ext uri="{FF2B5EF4-FFF2-40B4-BE49-F238E27FC236}">
                <a16:creationId xmlns:a16="http://schemas.microsoft.com/office/drawing/2014/main" id="{94BB6862-3393-46CC-9A80-E400B3206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AD9C39C-AAC6-4740-B7E6-C27388256F6A}"/>
              </a:ext>
            </a:extLst>
          </p:cNvPr>
          <p:cNvSpPr>
            <a:spLocks noGrp="1"/>
          </p:cNvSpPr>
          <p:nvPr>
            <p:ph type="title"/>
          </p:nvPr>
        </p:nvSpPr>
        <p:spPr>
          <a:xfrm>
            <a:off x="661251" y="1474970"/>
            <a:ext cx="2821967" cy="3144914"/>
          </a:xfrm>
        </p:spPr>
        <p:txBody>
          <a:bodyPr vert="horz" lIns="91440" tIns="45720" rIns="91440" bIns="45720" rtlCol="0" anchor="ctr">
            <a:normAutofit/>
          </a:bodyPr>
          <a:lstStyle/>
          <a:p>
            <a:r>
              <a:rPr lang="en-US"/>
              <a:t>Our Room</a:t>
            </a:r>
          </a:p>
        </p:txBody>
      </p:sp>
      <p:grpSp>
        <p:nvGrpSpPr>
          <p:cNvPr id="157" name="Group 101">
            <a:extLst>
              <a:ext uri="{FF2B5EF4-FFF2-40B4-BE49-F238E27FC236}">
                <a16:creationId xmlns:a16="http://schemas.microsoft.com/office/drawing/2014/main" id="{ECD36A4A-123D-46E3-8A64-13B8B3F019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8" y="482170"/>
            <a:ext cx="7560115" cy="5149101"/>
            <a:chOff x="7463258" y="583365"/>
            <a:chExt cx="7560115" cy="5181928"/>
          </a:xfrm>
        </p:grpSpPr>
        <p:sp>
          <p:nvSpPr>
            <p:cNvPr id="103" name="Rectangle 102">
              <a:extLst>
                <a:ext uri="{FF2B5EF4-FFF2-40B4-BE49-F238E27FC236}">
                  <a16:creationId xmlns:a16="http://schemas.microsoft.com/office/drawing/2014/main" id="{612E2361-DAF1-4420-BBBD-218F4138E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03">
              <a:extLst>
                <a:ext uri="{FF2B5EF4-FFF2-40B4-BE49-F238E27FC236}">
                  <a16:creationId xmlns:a16="http://schemas.microsoft.com/office/drawing/2014/main" id="{1D6F994B-14BC-49BA-B34D-17DF3069A4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A desk with a computer on a table&#10;&#10;Description automatically generated">
            <a:extLst>
              <a:ext uri="{FF2B5EF4-FFF2-40B4-BE49-F238E27FC236}">
                <a16:creationId xmlns:a16="http://schemas.microsoft.com/office/drawing/2014/main" id="{C5D6A45D-CA39-4A77-B40C-74A72A1F0520}"/>
              </a:ext>
            </a:extLst>
          </p:cNvPr>
          <p:cNvPicPr>
            <a:picLocks noChangeAspect="1"/>
          </p:cNvPicPr>
          <p:nvPr/>
        </p:nvPicPr>
        <p:blipFill>
          <a:blip r:embed="rId3"/>
          <a:stretch>
            <a:fillRect/>
          </a:stretch>
        </p:blipFill>
        <p:spPr>
          <a:xfrm>
            <a:off x="5182384" y="1116344"/>
            <a:ext cx="5154896" cy="3866172"/>
          </a:xfrm>
          <a:prstGeom prst="rect">
            <a:avLst/>
          </a:prstGeom>
        </p:spPr>
      </p:pic>
      <p:pic>
        <p:nvPicPr>
          <p:cNvPr id="159" name="Picture 105">
            <a:extLst>
              <a:ext uri="{FF2B5EF4-FFF2-40B4-BE49-F238E27FC236}">
                <a16:creationId xmlns:a16="http://schemas.microsoft.com/office/drawing/2014/main" id="{55EC7096-D0A6-471D-AE28-B68D70388E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0" name="Straight Connector 107">
            <a:extLst>
              <a:ext uri="{FF2B5EF4-FFF2-40B4-BE49-F238E27FC236}">
                <a16:creationId xmlns:a16="http://schemas.microsoft.com/office/drawing/2014/main" id="{2E98EB88-99B6-483D-B203-0D5D631005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50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9" name="Rectangle 114">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0" name="Picture 116">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1" name="Straight Connector 118">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20">
            <a:extLst>
              <a:ext uri="{FF2B5EF4-FFF2-40B4-BE49-F238E27FC236}">
                <a16:creationId xmlns:a16="http://schemas.microsoft.com/office/drawing/2014/main" id="{548C4394-BE4E-4302-AF74-4781C6C66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3" name="Rectangle 122">
            <a:extLst>
              <a:ext uri="{FF2B5EF4-FFF2-40B4-BE49-F238E27FC236}">
                <a16:creationId xmlns:a16="http://schemas.microsoft.com/office/drawing/2014/main" id="{FD31DF5F-EDD4-42F0-B539-A7919D319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24">
            <a:extLst>
              <a:ext uri="{FF2B5EF4-FFF2-40B4-BE49-F238E27FC236}">
                <a16:creationId xmlns:a16="http://schemas.microsoft.com/office/drawing/2014/main" id="{E42BCEC9-2CA3-44A0-8830-DA25C0442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AD9C39C-AAC6-4740-B7E6-C27388256F6A}"/>
              </a:ext>
            </a:extLst>
          </p:cNvPr>
          <p:cNvSpPr>
            <a:spLocks noGrp="1"/>
          </p:cNvSpPr>
          <p:nvPr>
            <p:ph type="title"/>
          </p:nvPr>
        </p:nvSpPr>
        <p:spPr>
          <a:xfrm>
            <a:off x="485695" y="1474969"/>
            <a:ext cx="3026558" cy="1868760"/>
          </a:xfrm>
        </p:spPr>
        <p:txBody>
          <a:bodyPr vert="horz" lIns="91440" tIns="45720" rIns="91440" bIns="0" rtlCol="0" anchor="b">
            <a:normAutofit/>
          </a:bodyPr>
          <a:lstStyle/>
          <a:p>
            <a:r>
              <a:rPr lang="en-US" sz="3600"/>
              <a:t>Our Room</a:t>
            </a:r>
          </a:p>
        </p:txBody>
      </p:sp>
      <p:cxnSp>
        <p:nvCxnSpPr>
          <p:cNvPr id="145" name="Straight Connector 126">
            <a:extLst>
              <a:ext uri="{FF2B5EF4-FFF2-40B4-BE49-F238E27FC236}">
                <a16:creationId xmlns:a16="http://schemas.microsoft.com/office/drawing/2014/main" id="{17A887C3-690B-4858-A6B1-19C93D6C79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09" y="3526496"/>
            <a:ext cx="3023617"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46" name="Group 128">
            <a:extLst>
              <a:ext uri="{FF2B5EF4-FFF2-40B4-BE49-F238E27FC236}">
                <a16:creationId xmlns:a16="http://schemas.microsoft.com/office/drawing/2014/main" id="{C8139A8F-A07A-40ED-843E-77B6C1960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90638" y="482171"/>
            <a:ext cx="7560115" cy="5149101"/>
            <a:chOff x="7463258" y="583365"/>
            <a:chExt cx="7560115" cy="5181928"/>
          </a:xfrm>
        </p:grpSpPr>
        <p:sp>
          <p:nvSpPr>
            <p:cNvPr id="147" name="Rectangle 129">
              <a:extLst>
                <a:ext uri="{FF2B5EF4-FFF2-40B4-BE49-F238E27FC236}">
                  <a16:creationId xmlns:a16="http://schemas.microsoft.com/office/drawing/2014/main" id="{CB76A8FD-6218-4D71-BF00-94BB53A620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30">
              <a:extLst>
                <a:ext uri="{FF2B5EF4-FFF2-40B4-BE49-F238E27FC236}">
                  <a16:creationId xmlns:a16="http://schemas.microsoft.com/office/drawing/2014/main" id="{42F3A470-0440-4799-BF8F-1B29934D8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display in a store&#10;&#10;Description automatically generated">
            <a:extLst>
              <a:ext uri="{FF2B5EF4-FFF2-40B4-BE49-F238E27FC236}">
                <a16:creationId xmlns:a16="http://schemas.microsoft.com/office/drawing/2014/main" id="{8382B486-2B6B-4D9B-A212-32A71AA484D2}"/>
              </a:ext>
            </a:extLst>
          </p:cNvPr>
          <p:cNvPicPr>
            <a:picLocks noChangeAspect="1"/>
          </p:cNvPicPr>
          <p:nvPr/>
        </p:nvPicPr>
        <p:blipFill rotWithShape="1">
          <a:blip r:embed="rId3"/>
          <a:srcRect r="5226" b="-2"/>
          <a:stretch/>
        </p:blipFill>
        <p:spPr>
          <a:xfrm rot="5400000">
            <a:off x="4227827" y="1519633"/>
            <a:ext cx="3866172" cy="3059596"/>
          </a:xfrm>
          <a:prstGeom prst="rect">
            <a:avLst/>
          </a:prstGeom>
        </p:spPr>
      </p:pic>
      <p:pic>
        <p:nvPicPr>
          <p:cNvPr id="7" name="Picture 6" descr="A picture containing indoor, computer, kitchen, sitting&#10;&#10;Description automatically generated">
            <a:extLst>
              <a:ext uri="{FF2B5EF4-FFF2-40B4-BE49-F238E27FC236}">
                <a16:creationId xmlns:a16="http://schemas.microsoft.com/office/drawing/2014/main" id="{E975089B-2090-4E8B-B9CF-DDD989116EDC}"/>
              </a:ext>
            </a:extLst>
          </p:cNvPr>
          <p:cNvPicPr>
            <a:picLocks noChangeAspect="1"/>
          </p:cNvPicPr>
          <p:nvPr/>
        </p:nvPicPr>
        <p:blipFill rotWithShape="1">
          <a:blip r:embed="rId4"/>
          <a:srcRect r="5226" b="-2"/>
          <a:stretch/>
        </p:blipFill>
        <p:spPr>
          <a:xfrm rot="5400000">
            <a:off x="7446522" y="1519633"/>
            <a:ext cx="3866172" cy="3059596"/>
          </a:xfrm>
          <a:prstGeom prst="rect">
            <a:avLst/>
          </a:prstGeom>
        </p:spPr>
      </p:pic>
      <p:pic>
        <p:nvPicPr>
          <p:cNvPr id="149" name="Picture 132">
            <a:extLst>
              <a:ext uri="{FF2B5EF4-FFF2-40B4-BE49-F238E27FC236}">
                <a16:creationId xmlns:a16="http://schemas.microsoft.com/office/drawing/2014/main" id="{6079AB70-86CA-4BFC-9505-60CD7D172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0" name="Straight Connector 134">
            <a:extLst>
              <a:ext uri="{FF2B5EF4-FFF2-40B4-BE49-F238E27FC236}">
                <a16:creationId xmlns:a16="http://schemas.microsoft.com/office/drawing/2014/main" id="{6C0DB027-013B-48E2-B164-DD510158E5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22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A753BA0-369C-4C6D-9D20-F5373C35EDF5}"/>
              </a:ext>
            </a:extLst>
          </p:cNvPr>
          <p:cNvSpPr>
            <a:spLocks noGrp="1"/>
          </p:cNvSpPr>
          <p:nvPr>
            <p:ph type="title"/>
          </p:nvPr>
        </p:nvSpPr>
        <p:spPr>
          <a:xfrm>
            <a:off x="860612" y="1138228"/>
            <a:ext cx="3793685" cy="3858767"/>
          </a:xfrm>
        </p:spPr>
        <p:txBody>
          <a:bodyPr anchor="ctr">
            <a:normAutofit/>
          </a:bodyPr>
          <a:lstStyle/>
          <a:p>
            <a:r>
              <a:rPr lang="en-US" sz="3600">
                <a:latin typeface="Comic Sans MS" panose="030F0702030302020204" pitchFamily="66" charset="0"/>
              </a:rPr>
              <a:t>Teacher</a:t>
            </a:r>
            <a:br>
              <a:rPr lang="en-US" sz="3600">
                <a:latin typeface="Comic Sans MS" panose="030F0702030302020204" pitchFamily="66" charset="0"/>
              </a:rPr>
            </a:br>
            <a:r>
              <a:rPr lang="en-US" sz="3600">
                <a:latin typeface="Comic Sans MS" panose="030F0702030302020204" pitchFamily="66" charset="0"/>
              </a:rPr>
              <a:t>webpage</a:t>
            </a:r>
          </a:p>
        </p:txBody>
      </p:sp>
      <p:grpSp>
        <p:nvGrpSpPr>
          <p:cNvPr id="23" name="Group 2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4" name="Rectangle 2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7BE61E-F7B6-4650-8D7C-ACB72EBBB72F}"/>
              </a:ext>
            </a:extLst>
          </p:cNvPr>
          <p:cNvSpPr>
            <a:spLocks noGrp="1"/>
          </p:cNvSpPr>
          <p:nvPr>
            <p:ph idx="1"/>
          </p:nvPr>
        </p:nvSpPr>
        <p:spPr>
          <a:xfrm>
            <a:off x="5584483" y="1138228"/>
            <a:ext cx="5440680" cy="3858768"/>
          </a:xfrm>
        </p:spPr>
        <p:txBody>
          <a:bodyPr anchor="ctr">
            <a:normAutofit/>
          </a:bodyPr>
          <a:lstStyle/>
          <a:p>
            <a:pPr marL="0" indent="0" rtl="0">
              <a:lnSpc>
                <a:spcPct val="110000"/>
              </a:lnSpc>
              <a:spcBef>
                <a:spcPts val="0"/>
              </a:spcBef>
              <a:spcAft>
                <a:spcPts val="1600"/>
              </a:spcAft>
              <a:buNone/>
            </a:pPr>
            <a:r>
              <a:rPr lang="en-US" sz="1700" b="0" i="0" u="none" strike="noStrike" dirty="0">
                <a:solidFill>
                  <a:srgbClr val="000000"/>
                </a:solidFill>
                <a:effectLst/>
                <a:latin typeface="Comic Sans MS" panose="030F0702030302020204" pitchFamily="66" charset="0"/>
              </a:rPr>
              <a:t>We have created classroom webpages that list contact information along with other important links that you may need throughout the year. </a:t>
            </a:r>
          </a:p>
          <a:p>
            <a:pPr marL="0" indent="0" rtl="0">
              <a:lnSpc>
                <a:spcPct val="110000"/>
              </a:lnSpc>
              <a:spcBef>
                <a:spcPts val="0"/>
              </a:spcBef>
              <a:spcAft>
                <a:spcPts val="1600"/>
              </a:spcAft>
              <a:buNone/>
            </a:pPr>
            <a:r>
              <a:rPr lang="en-US" sz="1700" b="0" i="0" u="none" strike="noStrike" dirty="0">
                <a:solidFill>
                  <a:srgbClr val="000000"/>
                </a:solidFill>
                <a:effectLst/>
                <a:latin typeface="Comic Sans MS" panose="030F0702030302020204" pitchFamily="66" charset="0"/>
              </a:rPr>
              <a:t>Webpages can be accessed by going to the Dallas Elementary Homepage. Click on OUR STAFF and find your child’s teacher in the directory. </a:t>
            </a:r>
          </a:p>
          <a:p>
            <a:pPr marL="0" indent="0" rtl="0">
              <a:lnSpc>
                <a:spcPct val="110000"/>
              </a:lnSpc>
              <a:spcBef>
                <a:spcPts val="0"/>
              </a:spcBef>
              <a:spcAft>
                <a:spcPts val="1600"/>
              </a:spcAft>
              <a:buNone/>
            </a:pPr>
            <a:r>
              <a:rPr lang="en-US" sz="1700" b="0" i="0" u="none" strike="noStrike" dirty="0">
                <a:solidFill>
                  <a:srgbClr val="000000"/>
                </a:solidFill>
                <a:effectLst/>
                <a:latin typeface="Comic Sans MS" panose="030F0702030302020204" pitchFamily="66" charset="0"/>
              </a:rPr>
              <a:t>Below is the direct link to the Dallas homepage:</a:t>
            </a:r>
          </a:p>
          <a:p>
            <a:pPr marL="0" marR="0" lvl="0" indent="0" defTabSz="914400" rtl="0" eaLnBrk="1" fontAlgn="auto" latinLnBrk="0" hangingPunct="1">
              <a:lnSpc>
                <a:spcPct val="110000"/>
              </a:lnSpc>
              <a:spcBef>
                <a:spcPts val="0"/>
              </a:spcBef>
              <a:spcAft>
                <a:spcPts val="1600"/>
              </a:spcAft>
              <a:buClr>
                <a:srgbClr val="B71E42"/>
              </a:buClr>
              <a:buSzPct val="100000"/>
              <a:buFont typeface="Arial" panose="020B0604020202020204" pitchFamily="34" charset="0"/>
              <a:buNone/>
              <a:tabLst/>
              <a:defRPr/>
            </a:pPr>
            <a:r>
              <a:rPr lang="en-US" sz="1700" dirty="0">
                <a:solidFill>
                  <a:srgbClr val="000000"/>
                </a:solidFill>
                <a:hlinkClick r:id="rId2"/>
              </a:rPr>
              <a:t>Dallas Elementary</a:t>
            </a:r>
            <a:br>
              <a:rPr lang="en-US" sz="1700" dirty="0">
                <a:solidFill>
                  <a:srgbClr val="000000"/>
                </a:solidFill>
              </a:rPr>
            </a:br>
            <a:r>
              <a:rPr kumimoji="0" lang="en-US" sz="17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Below is the direct link to my webpage:</a:t>
            </a:r>
          </a:p>
          <a:p>
            <a:pPr marL="0" lvl="0" indent="0">
              <a:lnSpc>
                <a:spcPct val="110000"/>
              </a:lnSpc>
              <a:spcBef>
                <a:spcPts val="0"/>
              </a:spcBef>
              <a:spcAft>
                <a:spcPts val="1600"/>
              </a:spcAft>
              <a:buClr>
                <a:srgbClr val="B71E42"/>
              </a:buClr>
              <a:buNone/>
              <a:defRPr/>
            </a:pPr>
            <a:r>
              <a:rPr lang="en-US" sz="1800" dirty="0" err="1">
                <a:hlinkClick r:id="rId3"/>
              </a:rPr>
              <a:t>Mrs.Hannans</a:t>
            </a:r>
            <a:r>
              <a:rPr lang="en-US" sz="1800" dirty="0">
                <a:hlinkClick r:id="rId3"/>
              </a:rPr>
              <a:t> Homepage</a:t>
            </a:r>
            <a:endParaRPr kumimoji="0" lang="en-US" sz="17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pic>
        <p:nvPicPr>
          <p:cNvPr id="29" name="Picture 2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01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A753BA0-369C-4C6D-9D20-F5373C35EDF5}"/>
              </a:ext>
            </a:extLst>
          </p:cNvPr>
          <p:cNvSpPr>
            <a:spLocks noGrp="1"/>
          </p:cNvSpPr>
          <p:nvPr>
            <p:ph type="title"/>
          </p:nvPr>
        </p:nvSpPr>
        <p:spPr>
          <a:xfrm>
            <a:off x="860612" y="1138228"/>
            <a:ext cx="3793685" cy="3858767"/>
          </a:xfrm>
        </p:spPr>
        <p:txBody>
          <a:bodyPr anchor="ctr">
            <a:normAutofit/>
          </a:bodyPr>
          <a:lstStyle/>
          <a:p>
            <a:r>
              <a:rPr lang="en-US" sz="3600">
                <a:latin typeface="Comic Sans MS" panose="030F0702030302020204" pitchFamily="66" charset="0"/>
              </a:rPr>
              <a:t>2</a:t>
            </a:r>
            <a:r>
              <a:rPr lang="en-US" sz="3600" baseline="30000">
                <a:latin typeface="Comic Sans MS" panose="030F0702030302020204" pitchFamily="66" charset="0"/>
              </a:rPr>
              <a:t>nd</a:t>
            </a:r>
            <a:r>
              <a:rPr lang="en-US" sz="3600">
                <a:latin typeface="Comic Sans MS" panose="030F0702030302020204" pitchFamily="66" charset="0"/>
              </a:rPr>
              <a:t> Grade</a:t>
            </a:r>
            <a:br>
              <a:rPr lang="en-US" sz="3600">
                <a:latin typeface="Comic Sans MS" panose="030F0702030302020204" pitchFamily="66" charset="0"/>
              </a:rPr>
            </a:br>
            <a:r>
              <a:rPr lang="en-US" sz="3600">
                <a:latin typeface="Comic Sans MS" panose="030F0702030302020204" pitchFamily="66" charset="0"/>
              </a:rPr>
              <a:t>Blog</a:t>
            </a:r>
          </a:p>
        </p:txBody>
      </p:sp>
      <p:grpSp>
        <p:nvGrpSpPr>
          <p:cNvPr id="23" name="Group 22">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4" name="Rectangle 23">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7BE61E-F7B6-4650-8D7C-ACB72EBBB72F}"/>
              </a:ext>
            </a:extLst>
          </p:cNvPr>
          <p:cNvSpPr>
            <a:spLocks noGrp="1"/>
          </p:cNvSpPr>
          <p:nvPr>
            <p:ph idx="1"/>
          </p:nvPr>
        </p:nvSpPr>
        <p:spPr>
          <a:xfrm>
            <a:off x="5584483" y="1138228"/>
            <a:ext cx="5440680" cy="3858768"/>
          </a:xfrm>
        </p:spPr>
        <p:txBody>
          <a:bodyPr anchor="ctr">
            <a:normAutofit/>
          </a:bodyPr>
          <a:lstStyle/>
          <a:p>
            <a:pPr marL="0" indent="0" rtl="0">
              <a:spcBef>
                <a:spcPts val="0"/>
              </a:spcBef>
              <a:spcAft>
                <a:spcPts val="1600"/>
              </a:spcAft>
              <a:buNone/>
            </a:pPr>
            <a:r>
              <a:rPr lang="en-US" b="0" i="0" u="none" strike="noStrike">
                <a:solidFill>
                  <a:srgbClr val="000000"/>
                </a:solidFill>
                <a:effectLst/>
                <a:latin typeface="Comic Sans MS" panose="030F0702030302020204" pitchFamily="66" charset="0"/>
              </a:rPr>
              <a:t>We have created a grade level blog with an abundance of resources and information. </a:t>
            </a:r>
          </a:p>
          <a:p>
            <a:pPr marL="0" indent="0" rtl="0">
              <a:spcBef>
                <a:spcPts val="0"/>
              </a:spcBef>
              <a:spcAft>
                <a:spcPts val="1600"/>
              </a:spcAft>
              <a:buNone/>
            </a:pPr>
            <a:endParaRPr lang="en-US" b="0" i="0" u="none" strike="noStrike">
              <a:solidFill>
                <a:srgbClr val="000000"/>
              </a:solidFill>
              <a:effectLst/>
              <a:latin typeface="Comic Sans MS" panose="030F0702030302020204" pitchFamily="66" charset="0"/>
            </a:endParaRPr>
          </a:p>
          <a:p>
            <a:pPr marL="0" indent="0" rtl="0">
              <a:spcBef>
                <a:spcPts val="0"/>
              </a:spcBef>
              <a:spcAft>
                <a:spcPts val="1600"/>
              </a:spcAft>
              <a:buNone/>
            </a:pPr>
            <a:r>
              <a:rPr lang="en-US" b="0" i="0" u="none" strike="noStrike">
                <a:solidFill>
                  <a:srgbClr val="000000"/>
                </a:solidFill>
                <a:effectLst/>
                <a:latin typeface="Comic Sans MS" panose="030F0702030302020204" pitchFamily="66" charset="0"/>
              </a:rPr>
              <a:t>Below is the direct link to the blog:</a:t>
            </a:r>
          </a:p>
          <a:p>
            <a:pPr marL="0" marR="0" lvl="0" indent="0" defTabSz="914400" rtl="0" eaLnBrk="1" fontAlgn="auto" latinLnBrk="0" hangingPunct="1">
              <a:spcBef>
                <a:spcPts val="0"/>
              </a:spcBef>
              <a:spcAft>
                <a:spcPts val="1600"/>
              </a:spcAft>
              <a:buClr>
                <a:srgbClr val="B71E42"/>
              </a:buClr>
              <a:buSzPct val="100000"/>
              <a:buFont typeface="Arial" panose="020B0604020202020204" pitchFamily="34" charset="0"/>
              <a:buNone/>
              <a:tabLst/>
              <a:defRPr/>
            </a:pPr>
            <a:r>
              <a:rPr lang="en-US">
                <a:solidFill>
                  <a:srgbClr val="000000"/>
                </a:solidFill>
                <a:hlinkClick r:id="rId2"/>
              </a:rPr>
              <a:t>We Stick Together In Second Grade</a:t>
            </a:r>
            <a:br>
              <a:rPr lang="en-US">
                <a:solidFill>
                  <a:srgbClr val="000000"/>
                </a:solidFill>
              </a:rPr>
            </a:br>
            <a:endParaRPr lang="en-US">
              <a:solidFill>
                <a:srgbClr val="000000"/>
              </a:solidFill>
            </a:endParaRPr>
          </a:p>
        </p:txBody>
      </p:sp>
      <p:pic>
        <p:nvPicPr>
          <p:cNvPr id="29" name="Picture 2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29170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8548D101936346BD659EBFBE630E5A" ma:contentTypeVersion="13" ma:contentTypeDescription="Create a new document." ma:contentTypeScope="" ma:versionID="f9709c28bbe2d6c46daf939ac51eb251">
  <xsd:schema xmlns:xsd="http://www.w3.org/2001/XMLSchema" xmlns:xs="http://www.w3.org/2001/XMLSchema" xmlns:p="http://schemas.microsoft.com/office/2006/metadata/properties" xmlns:ns3="b66e3db2-8c20-495c-b208-ccd5294f87f8" xmlns:ns4="e54826b5-d5f6-4104-ad1f-0e4794feeb88" targetNamespace="http://schemas.microsoft.com/office/2006/metadata/properties" ma:root="true" ma:fieldsID="8c412205685ee34f361c302e29b5eb86" ns3:_="" ns4:_="">
    <xsd:import namespace="b66e3db2-8c20-495c-b208-ccd5294f87f8"/>
    <xsd:import namespace="e54826b5-d5f6-4104-ad1f-0e4794feeb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6e3db2-8c20-495c-b208-ccd5294f87f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4826b5-d5f6-4104-ad1f-0e4794feeb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24C271-B96E-4FC7-A615-13BD6BEDD2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6e3db2-8c20-495c-b208-ccd5294f87f8"/>
    <ds:schemaRef ds:uri="e54826b5-d5f6-4104-ad1f-0e4794feeb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DEDC6B-C04C-4C85-A629-549CF0EF8F69}">
  <ds:schemaRefs>
    <ds:schemaRef ds:uri="http://schemas.microsoft.com/sharepoint/v3/contenttype/forms"/>
  </ds:schemaRefs>
</ds:datastoreItem>
</file>

<file path=customXml/itemProps3.xml><?xml version="1.0" encoding="utf-8"?>
<ds:datastoreItem xmlns:ds="http://schemas.openxmlformats.org/officeDocument/2006/customXml" ds:itemID="{DD352008-6887-4804-ACDA-07524ABA749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TotalTime>
  <Words>1000</Words>
  <Application>Microsoft Office PowerPoint</Application>
  <PresentationFormat>Widescreen</PresentationFormat>
  <Paragraphs>150</Paragraphs>
  <Slides>21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Calibri</vt:lpstr>
      <vt:lpstr>Calibri Light</vt:lpstr>
      <vt:lpstr>CCCoffeeConcealer</vt:lpstr>
      <vt:lpstr>CCTheyWhineIWine</vt:lpstr>
      <vt:lpstr>Comic Sans MS</vt:lpstr>
      <vt:lpstr>Gill Sans MT</vt:lpstr>
      <vt:lpstr>Noto Serif</vt:lpstr>
      <vt:lpstr>Open Sans</vt:lpstr>
      <vt:lpstr>Gallery</vt:lpstr>
      <vt:lpstr>1_Office Theme</vt:lpstr>
      <vt:lpstr>Dallas Virtual 2nd Grade</vt:lpstr>
      <vt:lpstr>Welcome!</vt:lpstr>
      <vt:lpstr> My name is Daphne Hannans. I am so excited to start my third year at Dallas Elementary School. This will be my 9th year of teaching. I taught second grade for 8 years and first grade for one year. It is going to be another great year at dallas elementary! </vt:lpstr>
      <vt:lpstr>Our Room</vt:lpstr>
      <vt:lpstr>Our Room</vt:lpstr>
      <vt:lpstr>Our Room</vt:lpstr>
      <vt:lpstr>Our Room</vt:lpstr>
      <vt:lpstr>Teacher webpage</vt:lpstr>
      <vt:lpstr>2nd Grade Blog</vt:lpstr>
      <vt:lpstr>Safety</vt:lpstr>
      <vt:lpstr>Stay healthy and be  like a cactus</vt:lpstr>
      <vt:lpstr>Visitors Policy</vt:lpstr>
      <vt:lpstr>Schedule</vt:lpstr>
      <vt:lpstr>Schedule Continued</vt:lpstr>
      <vt:lpstr>Classroom  procedures</vt:lpstr>
      <vt:lpstr>PowerPoint Presentation</vt:lpstr>
      <vt:lpstr>PowerPoint Presentation</vt:lpstr>
      <vt:lpstr>PowerPoint Presentation</vt:lpstr>
      <vt:lpstr>PowerPoint Presentation</vt:lpstr>
      <vt:lpstr>Open House Forms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Dallas Virtual 2nd Grade</dc:title>
  <dc:creator>Daphne L. Hannans</dc:creator>
  <cp:lastModifiedBy>Daphne L. Hannans</cp:lastModifiedBy>
  <cp:revision>1</cp:revision>
  <dcterms:created xsi:type="dcterms:W3CDTF">2020-07-29T20:50:43Z</dcterms:created>
  <dcterms:modified xsi:type="dcterms:W3CDTF">2020-07-30T19:36:35Z</dcterms:modified>
</cp:coreProperties>
</file>